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57" r:id="rId3"/>
    <p:sldId id="288" r:id="rId4"/>
    <p:sldId id="258" r:id="rId5"/>
    <p:sldId id="259" r:id="rId6"/>
    <p:sldId id="289" r:id="rId7"/>
    <p:sldId id="260" r:id="rId8"/>
    <p:sldId id="290" r:id="rId9"/>
    <p:sldId id="261" r:id="rId10"/>
    <p:sldId id="262" r:id="rId11"/>
    <p:sldId id="263" r:id="rId12"/>
    <p:sldId id="264" r:id="rId13"/>
    <p:sldId id="265" r:id="rId14"/>
    <p:sldId id="266" r:id="rId15"/>
    <p:sldId id="267" r:id="rId16"/>
    <p:sldId id="268" r:id="rId17"/>
    <p:sldId id="269" r:id="rId18"/>
    <p:sldId id="270" r:id="rId19"/>
    <p:sldId id="291" r:id="rId20"/>
    <p:sldId id="292" r:id="rId21"/>
    <p:sldId id="271" r:id="rId22"/>
    <p:sldId id="272" r:id="rId23"/>
    <p:sldId id="293" r:id="rId24"/>
    <p:sldId id="294" r:id="rId25"/>
    <p:sldId id="275" r:id="rId26"/>
    <p:sldId id="276" r:id="rId27"/>
    <p:sldId id="277" r:id="rId28"/>
    <p:sldId id="278" r:id="rId29"/>
    <p:sldId id="279" r:id="rId30"/>
    <p:sldId id="280" r:id="rId31"/>
    <p:sldId id="281" r:id="rId32"/>
    <p:sldId id="283" r:id="rId33"/>
    <p:sldId id="282" r:id="rId34"/>
    <p:sldId id="284" r:id="rId35"/>
    <p:sldId id="285" r:id="rId36"/>
    <p:sldId id="286"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63" d="100"/>
          <a:sy n="63" d="100"/>
        </p:scale>
        <p:origin x="8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96DFF08F-DC6B-4601-B491-B0F83F6DD2DA}" type="datetimeFigureOut">
              <a:rPr lang="en-US" smtClean="0"/>
              <a:t>11/16/2024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526488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1435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7606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776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96DFF08F-DC6B-4601-B491-B0F83F6DD2DA}" type="datetimeFigureOut">
              <a:rPr lang="en-US" smtClean="0"/>
              <a:pPr/>
              <a:t>11/16/2024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789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139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274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108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331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96DFF08F-DC6B-4601-B491-B0F83F6DD2DA}" type="datetimeFigureOut">
              <a:rPr lang="en-US" smtClean="0"/>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888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96DFF08F-DC6B-4601-B491-B0F83F6DD2DA}" type="datetimeFigureOut">
              <a:rPr lang="en-US" smtClean="0"/>
              <a:t>11/16/2024</a:t>
            </a:fld>
            <a:endParaRPr lang="en-US" dirty="0"/>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dirty="0"/>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2063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6DFF08F-DC6B-4601-B491-B0F83F6DD2DA}" type="datetimeFigureOut">
              <a:rPr lang="en-US" smtClean="0"/>
              <a:pPr/>
              <a:t>11/16/2024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43865940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EE9A-78C3-B422-F867-7C72A3454A6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8D23C0B-B3A8-5E43-7635-7EA65956ACA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C86AFEB-7F6A-6951-8FCC-6FAF4D806295}"/>
              </a:ext>
            </a:extLst>
          </p:cNvPr>
          <p:cNvPicPr>
            <a:picLocks noChangeAspect="1"/>
          </p:cNvPicPr>
          <p:nvPr/>
        </p:nvPicPr>
        <p:blipFill>
          <a:blip r:embed="rId2"/>
          <a:stretch>
            <a:fillRect/>
          </a:stretch>
        </p:blipFill>
        <p:spPr>
          <a:xfrm>
            <a:off x="1698284" y="1508760"/>
            <a:ext cx="8795433" cy="3840480"/>
          </a:xfrm>
          <a:prstGeom prst="rect">
            <a:avLst/>
          </a:prstGeom>
        </p:spPr>
      </p:pic>
    </p:spTree>
    <p:extLst>
      <p:ext uri="{BB962C8B-B14F-4D97-AF65-F5344CB8AC3E}">
        <p14:creationId xmlns:p14="http://schemas.microsoft.com/office/powerpoint/2010/main" val="22210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Diagnosis </a:t>
            </a: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1066800" y="2596101"/>
            <a:ext cx="10058400" cy="1371600"/>
          </a:xfrm>
        </p:spPr>
        <p:txBody>
          <a:bodyPr>
            <a:normAutofit fontScale="25000" lnSpcReduction="20000"/>
          </a:bodyPr>
          <a:lstStyle/>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diagnosis of ‘‘unexplained infertility’’ brings a double message. The glass is half full or half empty. Half full: there is nothing abnormal and this is reassuring; half empty: there is no identifiable reason why conception is not occurring and this is frustrating.</a:t>
            </a:r>
          </a:p>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Ling Shan Au, Evaluating prognosis in unexplained infertility.2024 </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2041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xfrm>
            <a:off x="1066800" y="642594"/>
            <a:ext cx="10058400" cy="844300"/>
          </a:xfrm>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a:latin typeface="Times New Roman" panose="02020603050405020304" pitchFamily="18" charset="0"/>
                <a:cs typeface="Times New Roman" panose="02020603050405020304" pitchFamily="18" charset="0"/>
              </a:rPr>
              <a:t>DIAGNOSIS CONFIRMATION OF OVULATION</a:t>
            </a:r>
          </a:p>
        </p:txBody>
      </p:sp>
      <p:pic>
        <p:nvPicPr>
          <p:cNvPr id="7" name="Content Placeholder 6">
            <a:extLst>
              <a:ext uri="{FF2B5EF4-FFF2-40B4-BE49-F238E27FC236}">
                <a16:creationId xmlns:a16="http://schemas.microsoft.com/office/drawing/2014/main" id="{BE29E364-D458-ADF7-9B16-FE856D971A4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582310"/>
            <a:ext cx="10058399" cy="4086970"/>
          </a:xfrm>
          <a:prstGeom prst="rect">
            <a:avLst/>
          </a:prstGeom>
          <a:noFill/>
          <a:ln>
            <a:noFill/>
          </a:ln>
        </p:spPr>
      </p:pic>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54700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Guideline Group on Unexplained Infertility. Evidence-Based Guideline: Unexplained Infertility. ESHRE, 2023. https://www.eshre</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20685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Diagnosis: OVARIAN RESERVE  </a:t>
            </a: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Guideline Group on Unexplained Infertility. Evidence-Based Guideline: Unexplained Infertility. ESHRE, 2023. https://www.eshre</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844A79A6-1B7E-9217-B904-C6601D4D9F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03120"/>
            <a:ext cx="10058400" cy="3566160"/>
          </a:xfrm>
          <a:prstGeom prst="rect">
            <a:avLst/>
          </a:prstGeom>
          <a:noFill/>
          <a:ln>
            <a:noFill/>
          </a:ln>
        </p:spPr>
      </p:pic>
    </p:spTree>
    <p:extLst>
      <p:ext uri="{BB962C8B-B14F-4D97-AF65-F5344CB8AC3E}">
        <p14:creationId xmlns:p14="http://schemas.microsoft.com/office/powerpoint/2010/main" val="158780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Diagnosis: Tubal Factor</a:t>
            </a: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Guideline Group on Unexplained Infertility. Evidence-Based Guideline: Unexplained Infertility. ESHRE, 2023. https://www.eshre</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552A5270-15A5-F892-159B-E62D5E2E73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83242"/>
            <a:ext cx="10058400" cy="3586038"/>
          </a:xfrm>
          <a:prstGeom prst="rect">
            <a:avLst/>
          </a:prstGeom>
          <a:noFill/>
          <a:ln>
            <a:noFill/>
          </a:ln>
        </p:spPr>
      </p:pic>
    </p:spTree>
    <p:extLst>
      <p:ext uri="{BB962C8B-B14F-4D97-AF65-F5344CB8AC3E}">
        <p14:creationId xmlns:p14="http://schemas.microsoft.com/office/powerpoint/2010/main" val="111317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Diagnosis: UTERINE FACTOR </a:t>
            </a: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Guideline Group on Unexplained Infertility. Evidence-Based Guideline: Unexplained Infertility. ESHRE, 2023. https://www.eshre</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3A8B2EC5-51C4-05A1-9F8A-A385CEEC57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2091193"/>
            <a:ext cx="10058400" cy="3578087"/>
          </a:xfrm>
          <a:prstGeom prst="rect">
            <a:avLst/>
          </a:prstGeom>
          <a:noFill/>
          <a:ln>
            <a:noFill/>
          </a:ln>
        </p:spPr>
      </p:pic>
    </p:spTree>
    <p:extLst>
      <p:ext uri="{BB962C8B-B14F-4D97-AF65-F5344CB8AC3E}">
        <p14:creationId xmlns:p14="http://schemas.microsoft.com/office/powerpoint/2010/main" val="354248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Diagnosis: LAPARASCOPY</a:t>
            </a: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Guideline Group on Unexplained Infertility. Evidence-Based Guideline: Unexplained Infertility. ESHRE, 2023. https://www.eshre</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8FA9D75A-D07B-E71B-C12A-0D4AE10CE5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2114549"/>
            <a:ext cx="10058400" cy="2498271"/>
          </a:xfrm>
          <a:prstGeom prst="rect">
            <a:avLst/>
          </a:prstGeom>
          <a:noFill/>
          <a:ln>
            <a:noFill/>
          </a:ln>
        </p:spPr>
      </p:pic>
    </p:spTree>
    <p:extLst>
      <p:ext uri="{BB962C8B-B14F-4D97-AF65-F5344CB8AC3E}">
        <p14:creationId xmlns:p14="http://schemas.microsoft.com/office/powerpoint/2010/main" val="1450959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latin typeface="Times New Roman" panose="02020603050405020304" pitchFamily="18" charset="0"/>
                <a:cs typeface="Times New Roman" panose="02020603050405020304" pitchFamily="18" charset="0"/>
              </a:rPr>
              <a:t>Diagnosis: CERVICAL INVESTIGATION</a:t>
            </a: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Guideline Group on Unexplained Infertility. Evidence-Based Guideline: Unexplained Infertility. ESHRE, 2023. https://www.eshre</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920D2611-EBBE-13AA-F888-371078ADC3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07096"/>
            <a:ext cx="10058399" cy="2075289"/>
          </a:xfrm>
          <a:prstGeom prst="rect">
            <a:avLst/>
          </a:prstGeom>
          <a:noFill/>
          <a:ln>
            <a:noFill/>
          </a:ln>
        </p:spPr>
      </p:pic>
    </p:spTree>
    <p:extLst>
      <p:ext uri="{BB962C8B-B14F-4D97-AF65-F5344CB8AC3E}">
        <p14:creationId xmlns:p14="http://schemas.microsoft.com/office/powerpoint/2010/main" val="3796007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dirty="0">
                <a:latin typeface="Times New Roman" panose="02020603050405020304" pitchFamily="18" charset="0"/>
                <a:cs typeface="Times New Roman" panose="02020603050405020304" pitchFamily="18" charset="0"/>
              </a:rPr>
              <a:t>Diagnosis: MALE GENITOURINARY</a:t>
            </a: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804453"/>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Guideline Group on Unexplained Infertility. Evidence-Based Guideline: Unexplained Infertility. ESHRE, 2023. https://www.eshre</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2A29952E-FDB0-7648-F3F1-BE6C0C93E0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4038" y="2083242"/>
            <a:ext cx="6296108" cy="3586037"/>
          </a:xfrm>
          <a:prstGeom prst="rect">
            <a:avLst/>
          </a:prstGeom>
          <a:noFill/>
          <a:ln>
            <a:noFill/>
          </a:ln>
        </p:spPr>
      </p:pic>
    </p:spTree>
    <p:extLst>
      <p:ext uri="{BB962C8B-B14F-4D97-AF65-F5344CB8AC3E}">
        <p14:creationId xmlns:p14="http://schemas.microsoft.com/office/powerpoint/2010/main" val="5993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Diagnosis </a:t>
            </a: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1066800" y="2596101"/>
            <a:ext cx="10058400" cy="1371600"/>
          </a:xfrm>
        </p:spPr>
        <p:txBody>
          <a:bodyPr>
            <a:normAutofit fontScale="25000" lnSpcReduction="20000"/>
          </a:bodyPr>
          <a:lstStyle/>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 a prospective cohort study including couples undergoing their first ICSI cycles for UI, the effect of sperm DNA fragmentation (SDF; by acridine orange test) on reproductive outcomes was investigated. Cumulative live birth rate was significantly higher in the low versus high SDF group (60.8% (59/97) vs. 41.7% (20/48)).</a:t>
            </a:r>
          </a:p>
          <a:p>
            <a:endParaRPr lang="en-US" dirty="0"/>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Repalle</a:t>
            </a: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et al., 2022</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4148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8675-4234-C4BB-0306-EDB94EEF5A6E}"/>
              </a:ext>
            </a:extLst>
          </p:cNvPr>
          <p:cNvSpPr>
            <a:spLocks noGrp="1"/>
          </p:cNvSpPr>
          <p:nvPr>
            <p:ph type="title"/>
          </p:nvPr>
        </p:nvSpPr>
        <p:spPr>
          <a:solidFill>
            <a:schemeClr val="bg2">
              <a:lumMod val="60000"/>
              <a:lumOff val="40000"/>
            </a:schemeClr>
          </a:solidFill>
        </p:spPr>
        <p:txBody>
          <a:bodyPr>
            <a:normAutofit fontScale="90000"/>
          </a:bodyPr>
          <a:lstStyle/>
          <a:p>
            <a:r>
              <a:rPr lang="en-US" dirty="0"/>
              <a:t>Diagnosis: systemic additional tests</a:t>
            </a:r>
          </a:p>
        </p:txBody>
      </p:sp>
      <p:pic>
        <p:nvPicPr>
          <p:cNvPr id="5" name="Content Placeholder 4">
            <a:extLst>
              <a:ext uri="{FF2B5EF4-FFF2-40B4-BE49-F238E27FC236}">
                <a16:creationId xmlns:a16="http://schemas.microsoft.com/office/drawing/2014/main" id="{62E48FC3-A84A-9281-29AD-5943E99676C0}"/>
              </a:ext>
            </a:extLst>
          </p:cNvPr>
          <p:cNvPicPr>
            <a:picLocks noGrp="1" noChangeAspect="1"/>
          </p:cNvPicPr>
          <p:nvPr>
            <p:ph idx="1"/>
          </p:nvPr>
        </p:nvPicPr>
        <p:blipFill>
          <a:blip r:embed="rId2"/>
          <a:stretch>
            <a:fillRect/>
          </a:stretch>
        </p:blipFill>
        <p:spPr>
          <a:xfrm>
            <a:off x="2194560" y="2127725"/>
            <a:ext cx="6989197" cy="3517900"/>
          </a:xfrm>
        </p:spPr>
      </p:pic>
      <p:sp>
        <p:nvSpPr>
          <p:cNvPr id="6" name="TextBox 5">
            <a:extLst>
              <a:ext uri="{FF2B5EF4-FFF2-40B4-BE49-F238E27FC236}">
                <a16:creationId xmlns:a16="http://schemas.microsoft.com/office/drawing/2014/main" id="{F04C5643-91B7-50A0-3C81-EF5AA6ED4D9C}"/>
              </a:ext>
            </a:extLst>
          </p:cNvPr>
          <p:cNvSpPr txBox="1"/>
          <p:nvPr/>
        </p:nvSpPr>
        <p:spPr>
          <a:xfrm>
            <a:off x="1066800" y="5759156"/>
            <a:ext cx="10058400" cy="27622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Guideline Group on Unexplained Infertility. Evidence-Based Guideline: Unexplained Infertility. ESHRE, 2023. https://www.eshre</a:t>
            </a:r>
            <a:endParaRPr kumimoji="0" lang="en-US" sz="12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2208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5772-DB6A-C7FC-5A6B-136C482F649A}"/>
              </a:ext>
            </a:extLst>
          </p:cNvPr>
          <p:cNvSpPr>
            <a:spLocks noGrp="1"/>
          </p:cNvSpPr>
          <p:nvPr>
            <p:ph type="ctrTitle"/>
          </p:nvPr>
        </p:nvSpPr>
        <p:spPr/>
        <p:txBody>
          <a:bodyPr/>
          <a:lstStyle/>
          <a:p>
            <a:r>
              <a:rPr lang="en-US" sz="5400" dirty="0">
                <a:latin typeface="Times New Roman" panose="02020603050405020304" pitchFamily="18" charset="0"/>
                <a:cs typeface="Times New Roman" panose="02020603050405020304" pitchFamily="18" charset="0"/>
              </a:rPr>
              <a:t>UNEXPLAINED INFERTILITY</a:t>
            </a:r>
            <a:br>
              <a:rPr lang="en-US" dirty="0"/>
            </a:br>
            <a:endParaRPr lang="en-US" dirty="0"/>
          </a:p>
        </p:txBody>
      </p:sp>
      <p:sp>
        <p:nvSpPr>
          <p:cNvPr id="5" name="TextBox 4">
            <a:extLst>
              <a:ext uri="{FF2B5EF4-FFF2-40B4-BE49-F238E27FC236}">
                <a16:creationId xmlns:a16="http://schemas.microsoft.com/office/drawing/2014/main" id="{7BFF66A7-65AF-9A5D-CBF4-5A210DBA00BE}"/>
              </a:ext>
            </a:extLst>
          </p:cNvPr>
          <p:cNvSpPr txBox="1"/>
          <p:nvPr/>
        </p:nvSpPr>
        <p:spPr>
          <a:xfrm flipH="1">
            <a:off x="1679575" y="3345603"/>
            <a:ext cx="4172584" cy="954107"/>
          </a:xfrm>
          <a:prstGeom prst="rect">
            <a:avLst/>
          </a:prstGeom>
          <a:noFill/>
        </p:spPr>
        <p:txBody>
          <a:bodyPr wrap="square" rtlCol="0">
            <a:spAutoFit/>
          </a:bodyPr>
          <a:lstStyle/>
          <a:p>
            <a:r>
              <a:rPr lang="en-US" sz="2800" dirty="0">
                <a:solidFill>
                  <a:schemeClr val="bg2">
                    <a:lumMod val="90000"/>
                  </a:schemeClr>
                </a:solidFill>
                <a:latin typeface="Times New Roman" panose="02020603050405020304" pitchFamily="18" charset="0"/>
                <a:cs typeface="Times New Roman" panose="02020603050405020304" pitchFamily="18" charset="0"/>
              </a:rPr>
              <a:t>Zahra Irani. MD.</a:t>
            </a:r>
          </a:p>
          <a:p>
            <a:r>
              <a:rPr lang="en-US" sz="2800" dirty="0">
                <a:solidFill>
                  <a:schemeClr val="bg2">
                    <a:lumMod val="90000"/>
                  </a:schemeClr>
                </a:solidFill>
                <a:latin typeface="Times New Roman" panose="02020603050405020304" pitchFamily="18" charset="0"/>
                <a:cs typeface="Times New Roman" panose="02020603050405020304" pitchFamily="18" charset="0"/>
              </a:rPr>
              <a:t>ROYAN Institute</a:t>
            </a:r>
          </a:p>
        </p:txBody>
      </p:sp>
    </p:spTree>
    <p:extLst>
      <p:ext uri="{BB962C8B-B14F-4D97-AF65-F5344CB8AC3E}">
        <p14:creationId xmlns:p14="http://schemas.microsoft.com/office/powerpoint/2010/main" val="303729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E71A-188D-BE3E-3082-A44780E97071}"/>
              </a:ext>
            </a:extLst>
          </p:cNvPr>
          <p:cNvSpPr>
            <a:spLocks noGrp="1"/>
          </p:cNvSpPr>
          <p:nvPr>
            <p:ph type="title"/>
          </p:nvPr>
        </p:nvSpPr>
        <p:spPr>
          <a:solidFill>
            <a:schemeClr val="bg2">
              <a:lumMod val="60000"/>
              <a:lumOff val="40000"/>
            </a:schemeClr>
          </a:solidFill>
        </p:spPr>
        <p:txBody>
          <a:bodyPr>
            <a:normAutofit fontScale="90000"/>
          </a:bodyPr>
          <a:lstStyle/>
          <a:p>
            <a:r>
              <a:rPr lang="en-US" dirty="0"/>
              <a:t>Diagnosis: systemic additional tests</a:t>
            </a:r>
          </a:p>
        </p:txBody>
      </p:sp>
      <p:pic>
        <p:nvPicPr>
          <p:cNvPr id="5" name="Content Placeholder 4">
            <a:extLst>
              <a:ext uri="{FF2B5EF4-FFF2-40B4-BE49-F238E27FC236}">
                <a16:creationId xmlns:a16="http://schemas.microsoft.com/office/drawing/2014/main" id="{08BAAF92-D897-7D04-4FFE-B93B37F477AF}"/>
              </a:ext>
            </a:extLst>
          </p:cNvPr>
          <p:cNvPicPr>
            <a:picLocks noGrp="1" noChangeAspect="1"/>
          </p:cNvPicPr>
          <p:nvPr>
            <p:ph idx="1"/>
          </p:nvPr>
        </p:nvPicPr>
        <p:blipFill>
          <a:blip r:embed="rId2"/>
          <a:stretch>
            <a:fillRect/>
          </a:stretch>
        </p:blipFill>
        <p:spPr>
          <a:xfrm>
            <a:off x="2297926" y="2103438"/>
            <a:ext cx="7291347" cy="3732819"/>
          </a:xfrm>
        </p:spPr>
      </p:pic>
      <p:sp>
        <p:nvSpPr>
          <p:cNvPr id="6" name="TextBox 5">
            <a:extLst>
              <a:ext uri="{FF2B5EF4-FFF2-40B4-BE49-F238E27FC236}">
                <a16:creationId xmlns:a16="http://schemas.microsoft.com/office/drawing/2014/main" id="{45FB46B0-89DE-3F50-9B05-8E235D0C3B5A}"/>
              </a:ext>
            </a:extLst>
          </p:cNvPr>
          <p:cNvSpPr txBox="1"/>
          <p:nvPr/>
        </p:nvSpPr>
        <p:spPr>
          <a:xfrm>
            <a:off x="1066800" y="5939177"/>
            <a:ext cx="10058400" cy="27622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Guideline Group on Unexplained Infertility. Evidence-Based Guideline: Unexplained Infertility. ESHRE, 2023. https://www.eshre</a:t>
            </a:r>
            <a:endParaRPr kumimoji="0" lang="en-US" sz="12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75691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TREATMENT </a:t>
            </a: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1066800" y="2596101"/>
            <a:ext cx="10058400" cy="1371600"/>
          </a:xfrm>
        </p:spPr>
        <p:txBody>
          <a:bodyPr>
            <a:normAutofit fontScale="25000" lnSpcReduction="20000"/>
          </a:bodyPr>
          <a:lstStyle/>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This condition presents a challenge in determining the optimal treatment approach. Available treatments include IUI and IVF, but guidelines vary on when to offer each. We will then demonstrate how prognosis can be used to determine which require treatment and at what stage of their infertility.</a:t>
            </a:r>
            <a:endParaRPr lang="en-US" dirty="0"/>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Prognosis-based management of unexplained infertility—why not? Laxmi Shingshetty.2024</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8726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TREATMENT: PREDICTION MODELS FOR TREATMENT </a:t>
            </a: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955482" y="2057400"/>
            <a:ext cx="10058400" cy="1371600"/>
          </a:xfrm>
        </p:spPr>
        <p:txBody>
          <a:bodyPr>
            <a:normAutofit fontScale="25000" lnSpcReduction="20000"/>
          </a:bodyPr>
          <a:lstStyle/>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largest prediction models have been integrated in the synthesis models of </a:t>
            </a:r>
            <a:r>
              <a:rPr lang="en-US" sz="80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Hunault</a:t>
            </a:r>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which includes </a:t>
            </a:r>
            <a:r>
              <a:rPr lang="en-US" sz="80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female age </a:t>
            </a:r>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80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infertility duration</a:t>
            </a:r>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having been pregnant before and motile sperm percentage.</a:t>
            </a:r>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The main prognostic factor for natural fertility is obviously the age of the female partner. Female fertility starts to decline slowly after the age of 30 and decreases, with individual variation, exponentially from approximately 37 years. Other factors contributing to this prognosis include duration of infertility, previous conception, semen quality, and body mass index. The best way to integrate these components is in prediction models. Prediction models can be used to triage couples with unexplained infertility as having a good, intermediate, or poor prognosis for natural conception. The power of using the prediction models lies in their capacity to guide treatments.</a:t>
            </a:r>
            <a:endParaRPr lang="en-US" dirty="0"/>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Evaluating prognosis in unexplained infertility Ling Shan Au, 2024</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44087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251005D-5C96-D675-3C41-6A62E4E71BE3}"/>
              </a:ext>
            </a:extLst>
          </p:cNvPr>
          <p:cNvGraphicFramePr>
            <a:graphicFrameLocks noGrp="1"/>
          </p:cNvGraphicFramePr>
          <p:nvPr>
            <p:ph idx="1"/>
            <p:extLst>
              <p:ext uri="{D42A27DB-BD31-4B8C-83A1-F6EECF244321}">
                <p14:modId xmlns:p14="http://schemas.microsoft.com/office/powerpoint/2010/main" val="3251496498"/>
              </p:ext>
            </p:extLst>
          </p:nvPr>
        </p:nvGraphicFramePr>
        <p:xfrm>
          <a:off x="780554" y="659958"/>
          <a:ext cx="10058400" cy="3880236"/>
        </p:xfrm>
        <a:graphic>
          <a:graphicData uri="http://schemas.openxmlformats.org/drawingml/2006/table">
            <a:tbl>
              <a:tblPr firstRow="1" bandRow="1">
                <a:tableStyleId>{5C22544A-7EE6-4342-B048-85BDC9FD1C3A}</a:tableStyleId>
              </a:tblPr>
              <a:tblGrid>
                <a:gridCol w="7822758">
                  <a:extLst>
                    <a:ext uri="{9D8B030D-6E8A-4147-A177-3AD203B41FA5}">
                      <a16:colId xmlns:a16="http://schemas.microsoft.com/office/drawing/2014/main" val="1524363847"/>
                    </a:ext>
                  </a:extLst>
                </a:gridCol>
                <a:gridCol w="2235642">
                  <a:extLst>
                    <a:ext uri="{9D8B030D-6E8A-4147-A177-3AD203B41FA5}">
                      <a16:colId xmlns:a16="http://schemas.microsoft.com/office/drawing/2014/main" val="1884427111"/>
                    </a:ext>
                  </a:extLst>
                </a:gridCol>
              </a:tblGrid>
              <a:tr h="646706">
                <a:tc>
                  <a:txBody>
                    <a:bodyPr/>
                    <a:lstStyle/>
                    <a:p>
                      <a:r>
                        <a:rPr lang="en-US" sz="2800" dirty="0">
                          <a:latin typeface="Times New Roman" panose="02020603050405020304" pitchFamily="18" charset="0"/>
                          <a:cs typeface="Times New Roman" panose="02020603050405020304" pitchFamily="18" charset="0"/>
                        </a:rPr>
                        <a:t>Recommendation</a:t>
                      </a:r>
                      <a:r>
                        <a:rPr lang="en-US" dirty="0">
                          <a:latin typeface="Times New Roman" panose="02020603050405020304" pitchFamily="18" charset="0"/>
                          <a:cs typeface="Times New Roman" panose="02020603050405020304" pitchFamily="18" charset="0"/>
                        </a:rPr>
                        <a:t> </a:t>
                      </a:r>
                    </a:p>
                  </a:txBody>
                  <a:tcPr/>
                </a:tc>
                <a:tc>
                  <a:txBody>
                    <a:bodyPr/>
                    <a:lstStyle/>
                    <a:p>
                      <a:r>
                        <a:rPr lang="en-US" dirty="0">
                          <a:latin typeface="Times New Roman" panose="02020603050405020304" pitchFamily="18" charset="0"/>
                          <a:cs typeface="Times New Roman" panose="02020603050405020304" pitchFamily="18" charset="0"/>
                        </a:rPr>
                        <a:t>Strengths</a:t>
                      </a:r>
                    </a:p>
                  </a:txBody>
                  <a:tcPr/>
                </a:tc>
                <a:extLst>
                  <a:ext uri="{0D108BD9-81ED-4DB2-BD59-A6C34878D82A}">
                    <a16:rowId xmlns:a16="http://schemas.microsoft.com/office/drawing/2014/main" val="2577483127"/>
                  </a:ext>
                </a:extLst>
              </a:tr>
              <a:tr h="646706">
                <a:tc>
                  <a:txBody>
                    <a:bodyPr/>
                    <a:lstStyle/>
                    <a:p>
                      <a:r>
                        <a:rPr lang="en-US" dirty="0">
                          <a:latin typeface="Times New Roman" panose="02020603050405020304" pitchFamily="18" charset="0"/>
                          <a:cs typeface="Times New Roman" panose="02020603050405020304" pitchFamily="18" charset="0"/>
                        </a:rPr>
                        <a:t>In couples with a good prognosis (based on age and duration of infertility) expectant management can be offered</a:t>
                      </a:r>
                    </a:p>
                  </a:txBody>
                  <a:tcPr/>
                </a:tc>
                <a:tc>
                  <a:txBody>
                    <a:bodyPr/>
                    <a:lstStyle/>
                    <a:p>
                      <a:r>
                        <a:rPr lang="en-US" dirty="0">
                          <a:latin typeface="Times New Roman" panose="02020603050405020304" pitchFamily="18" charset="0"/>
                          <a:cs typeface="Times New Roman" panose="02020603050405020304" pitchFamily="18" charset="0"/>
                        </a:rPr>
                        <a:t>(Level 1A) </a:t>
                      </a:r>
                    </a:p>
                  </a:txBody>
                  <a:tcPr/>
                </a:tc>
                <a:extLst>
                  <a:ext uri="{0D108BD9-81ED-4DB2-BD59-A6C34878D82A}">
                    <a16:rowId xmlns:a16="http://schemas.microsoft.com/office/drawing/2014/main" val="3437099213"/>
                  </a:ext>
                </a:extLst>
              </a:tr>
              <a:tr h="646706">
                <a:tc>
                  <a:txBody>
                    <a:bodyPr/>
                    <a:lstStyle/>
                    <a:p>
                      <a:r>
                        <a:rPr lang="en-US" dirty="0">
                          <a:latin typeface="Times New Roman" panose="02020603050405020304" pitchFamily="18" charset="0"/>
                          <a:cs typeface="Times New Roman" panose="02020603050405020304" pitchFamily="18" charset="0"/>
                        </a:rPr>
                        <a:t>Natural-cycle IUI does not offer any benefit over expectant management and should not be offered in UEI</a:t>
                      </a:r>
                    </a:p>
                  </a:txBody>
                  <a:tcPr/>
                </a:tc>
                <a:tc>
                  <a:txBody>
                    <a:bodyPr/>
                    <a:lstStyle/>
                    <a:p>
                      <a:r>
                        <a:rPr lang="en-US" dirty="0">
                          <a:latin typeface="Times New Roman" panose="02020603050405020304" pitchFamily="18" charset="0"/>
                          <a:cs typeface="Times New Roman" panose="02020603050405020304" pitchFamily="18" charset="0"/>
                        </a:rPr>
                        <a:t>(Level 1A)</a:t>
                      </a:r>
                    </a:p>
                  </a:txBody>
                  <a:tcPr/>
                </a:tc>
                <a:extLst>
                  <a:ext uri="{0D108BD9-81ED-4DB2-BD59-A6C34878D82A}">
                    <a16:rowId xmlns:a16="http://schemas.microsoft.com/office/drawing/2014/main" val="3812827595"/>
                  </a:ext>
                </a:extLst>
              </a:tr>
              <a:tr h="646706">
                <a:tc>
                  <a:txBody>
                    <a:bodyPr/>
                    <a:lstStyle/>
                    <a:p>
                      <a:r>
                        <a:rPr lang="en-US" dirty="0">
                          <a:latin typeface="Times New Roman" panose="02020603050405020304" pitchFamily="18" charset="0"/>
                          <a:cs typeface="Times New Roman" panose="02020603050405020304" pitchFamily="18" charset="0"/>
                        </a:rPr>
                        <a:t>Clomiphene citrate alone does not offer any benefit over expectant management and should not be offered to couples with UEI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(Level 1A)</a:t>
                      </a: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497754"/>
                  </a:ext>
                </a:extLst>
              </a:tr>
              <a:tr h="646706">
                <a:tc>
                  <a:txBody>
                    <a:bodyPr/>
                    <a:lstStyle/>
                    <a:p>
                      <a:r>
                        <a:rPr lang="en-US" dirty="0">
                          <a:latin typeface="Times New Roman" panose="02020603050405020304" pitchFamily="18" charset="0"/>
                          <a:cs typeface="Times New Roman" panose="02020603050405020304" pitchFamily="18" charset="0"/>
                        </a:rPr>
                        <a:t>Aromatase inhibitors alone do not offer any benefit in comparison to clomiphene citrate alone and should not be offered to couples with UEI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(Level 1A)</a:t>
                      </a: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4008759"/>
                  </a:ext>
                </a:extLst>
              </a:tr>
              <a:tr h="646706">
                <a:tc>
                  <a:txBody>
                    <a:bodyPr/>
                    <a:lstStyle/>
                    <a:p>
                      <a:r>
                        <a:rPr lang="en-US" dirty="0">
                          <a:latin typeface="Times New Roman" panose="02020603050405020304" pitchFamily="18" charset="0"/>
                          <a:cs typeface="Times New Roman" panose="02020603050405020304" pitchFamily="18" charset="0"/>
                        </a:rPr>
                        <a:t>There is insufficient evidence to recommend gonadotropin-OS alone in the management of UEI </a:t>
                      </a:r>
                    </a:p>
                  </a:txBody>
                  <a:tcPr/>
                </a:tc>
                <a:tc>
                  <a:txBody>
                    <a:bodyPr/>
                    <a:lstStyle/>
                    <a:p>
                      <a:r>
                        <a:rPr lang="en-US" dirty="0">
                          <a:latin typeface="Times New Roman" panose="02020603050405020304" pitchFamily="18" charset="0"/>
                          <a:cs typeface="Times New Roman" panose="02020603050405020304" pitchFamily="18" charset="0"/>
                        </a:rPr>
                        <a:t>(level II)</a:t>
                      </a:r>
                    </a:p>
                  </a:txBody>
                  <a:tcPr/>
                </a:tc>
                <a:extLst>
                  <a:ext uri="{0D108BD9-81ED-4DB2-BD59-A6C34878D82A}">
                    <a16:rowId xmlns:a16="http://schemas.microsoft.com/office/drawing/2014/main" val="1508161304"/>
                  </a:ext>
                </a:extLst>
              </a:tr>
            </a:tbl>
          </a:graphicData>
        </a:graphic>
      </p:graphicFrame>
      <p:pic>
        <p:nvPicPr>
          <p:cNvPr id="5" name="Picture 4">
            <a:extLst>
              <a:ext uri="{FF2B5EF4-FFF2-40B4-BE49-F238E27FC236}">
                <a16:creationId xmlns:a16="http://schemas.microsoft.com/office/drawing/2014/main" id="{94186C9A-3223-19A9-1FB1-C9CC579EA773}"/>
              </a:ext>
            </a:extLst>
          </p:cNvPr>
          <p:cNvPicPr>
            <a:picLocks noChangeAspect="1"/>
          </p:cNvPicPr>
          <p:nvPr/>
        </p:nvPicPr>
        <p:blipFill>
          <a:blip r:embed="rId2"/>
          <a:stretch>
            <a:fillRect/>
          </a:stretch>
        </p:blipFill>
        <p:spPr>
          <a:xfrm>
            <a:off x="9886454" y="5014620"/>
            <a:ext cx="1905000" cy="1466023"/>
          </a:xfrm>
          <a:prstGeom prst="rect">
            <a:avLst/>
          </a:prstGeom>
        </p:spPr>
      </p:pic>
    </p:spTree>
    <p:extLst>
      <p:ext uri="{BB962C8B-B14F-4D97-AF65-F5344CB8AC3E}">
        <p14:creationId xmlns:p14="http://schemas.microsoft.com/office/powerpoint/2010/main" val="2651262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251005D-5C96-D675-3C41-6A62E4E71BE3}"/>
              </a:ext>
            </a:extLst>
          </p:cNvPr>
          <p:cNvGraphicFramePr>
            <a:graphicFrameLocks noGrp="1"/>
          </p:cNvGraphicFramePr>
          <p:nvPr>
            <p:ph idx="1"/>
            <p:extLst>
              <p:ext uri="{D42A27DB-BD31-4B8C-83A1-F6EECF244321}">
                <p14:modId xmlns:p14="http://schemas.microsoft.com/office/powerpoint/2010/main" val="2860896246"/>
              </p:ext>
            </p:extLst>
          </p:nvPr>
        </p:nvGraphicFramePr>
        <p:xfrm>
          <a:off x="780554" y="659958"/>
          <a:ext cx="10058400" cy="4190339"/>
        </p:xfrm>
        <a:graphic>
          <a:graphicData uri="http://schemas.openxmlformats.org/drawingml/2006/table">
            <a:tbl>
              <a:tblPr firstRow="1" bandRow="1">
                <a:tableStyleId>{5C22544A-7EE6-4342-B048-85BDC9FD1C3A}</a:tableStyleId>
              </a:tblPr>
              <a:tblGrid>
                <a:gridCol w="7822758">
                  <a:extLst>
                    <a:ext uri="{9D8B030D-6E8A-4147-A177-3AD203B41FA5}">
                      <a16:colId xmlns:a16="http://schemas.microsoft.com/office/drawing/2014/main" val="1524363847"/>
                    </a:ext>
                  </a:extLst>
                </a:gridCol>
                <a:gridCol w="2235642">
                  <a:extLst>
                    <a:ext uri="{9D8B030D-6E8A-4147-A177-3AD203B41FA5}">
                      <a16:colId xmlns:a16="http://schemas.microsoft.com/office/drawing/2014/main" val="1884427111"/>
                    </a:ext>
                  </a:extLst>
                </a:gridCol>
              </a:tblGrid>
              <a:tr h="653318">
                <a:tc>
                  <a:txBody>
                    <a:bodyPr/>
                    <a:lstStyle/>
                    <a:p>
                      <a:r>
                        <a:rPr lang="en-US" sz="2800" dirty="0">
                          <a:latin typeface="Times New Roman" panose="02020603050405020304" pitchFamily="18" charset="0"/>
                          <a:cs typeface="Times New Roman" panose="02020603050405020304" pitchFamily="18" charset="0"/>
                        </a:rPr>
                        <a:t>Recommendation</a:t>
                      </a:r>
                      <a:r>
                        <a:rPr lang="en-US" dirty="0">
                          <a:latin typeface="Times New Roman" panose="02020603050405020304" pitchFamily="18" charset="0"/>
                          <a:cs typeface="Times New Roman" panose="02020603050405020304" pitchFamily="18" charset="0"/>
                        </a:rPr>
                        <a:t> </a:t>
                      </a:r>
                    </a:p>
                  </a:txBody>
                  <a:tcPr/>
                </a:tc>
                <a:tc>
                  <a:txBody>
                    <a:bodyPr/>
                    <a:lstStyle/>
                    <a:p>
                      <a:r>
                        <a:rPr lang="en-US" dirty="0">
                          <a:latin typeface="Times New Roman" panose="02020603050405020304" pitchFamily="18" charset="0"/>
                          <a:cs typeface="Times New Roman" panose="02020603050405020304" pitchFamily="18" charset="0"/>
                        </a:rPr>
                        <a:t>Strengths</a:t>
                      </a:r>
                    </a:p>
                  </a:txBody>
                  <a:tcPr/>
                </a:tc>
                <a:extLst>
                  <a:ext uri="{0D108BD9-81ED-4DB2-BD59-A6C34878D82A}">
                    <a16:rowId xmlns:a16="http://schemas.microsoft.com/office/drawing/2014/main" val="2577483127"/>
                  </a:ext>
                </a:extLst>
              </a:tr>
              <a:tr h="653318">
                <a:tc>
                  <a:txBody>
                    <a:bodyPr/>
                    <a:lstStyle/>
                    <a:p>
                      <a:r>
                        <a:rPr lang="en-US" dirty="0">
                          <a:latin typeface="Times New Roman" panose="02020603050405020304" pitchFamily="18" charset="0"/>
                          <a:cs typeface="Times New Roman" panose="02020603050405020304" pitchFamily="18" charset="0"/>
                        </a:rPr>
                        <a:t>IUI with oral agents is an appropriate treatment in couples with UEI and is more effective than expectant management .</a:t>
                      </a:r>
                    </a:p>
                  </a:txBody>
                  <a:tcPr/>
                </a:tc>
                <a:tc>
                  <a:txBody>
                    <a:bodyPr/>
                    <a:lstStyle/>
                    <a:p>
                      <a:r>
                        <a:rPr lang="en-US" dirty="0">
                          <a:latin typeface="Times New Roman" panose="02020603050405020304" pitchFamily="18" charset="0"/>
                          <a:cs typeface="Times New Roman" panose="02020603050405020304" pitchFamily="18" charset="0"/>
                        </a:rPr>
                        <a:t>(Level 1A) </a:t>
                      </a:r>
                    </a:p>
                  </a:txBody>
                  <a:tcPr/>
                </a:tc>
                <a:extLst>
                  <a:ext uri="{0D108BD9-81ED-4DB2-BD59-A6C34878D82A}">
                    <a16:rowId xmlns:a16="http://schemas.microsoft.com/office/drawing/2014/main" val="3437099213"/>
                  </a:ext>
                </a:extLst>
              </a:tr>
              <a:tr h="653318">
                <a:tc>
                  <a:txBody>
                    <a:bodyPr/>
                    <a:lstStyle/>
                    <a:p>
                      <a:r>
                        <a:rPr lang="en-US" dirty="0">
                          <a:latin typeface="Times New Roman" panose="02020603050405020304" pitchFamily="18" charset="0"/>
                          <a:cs typeface="Times New Roman" panose="02020603050405020304" pitchFamily="18" charset="0"/>
                        </a:rPr>
                        <a:t>Gonadotropin/IUI can be offered to couples with UEI.</a:t>
                      </a:r>
                    </a:p>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(Level 1B)</a:t>
                      </a:r>
                    </a:p>
                  </a:txBody>
                  <a:tcPr/>
                </a:tc>
                <a:extLst>
                  <a:ext uri="{0D108BD9-81ED-4DB2-BD59-A6C34878D82A}">
                    <a16:rowId xmlns:a16="http://schemas.microsoft.com/office/drawing/2014/main" val="3812827595"/>
                  </a:ext>
                </a:extLst>
              </a:tr>
              <a:tr h="923749">
                <a:tc>
                  <a:txBody>
                    <a:bodyPr/>
                    <a:lstStyle/>
                    <a:p>
                      <a:r>
                        <a:rPr lang="en-US" dirty="0">
                          <a:latin typeface="Times New Roman" panose="02020603050405020304" pitchFamily="18" charset="0"/>
                          <a:cs typeface="Times New Roman" panose="02020603050405020304" pitchFamily="18" charset="0"/>
                        </a:rPr>
                        <a:t>Patients should be aware that gonadotropin/IUI is associated with a higher pregnancy rate per cycle and a higher multiple pregnancy rate per cycle than IUI with oral agents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(Level 1A)</a:t>
                      </a: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497754"/>
                  </a:ext>
                </a:extLst>
              </a:tr>
              <a:tr h="653318">
                <a:tc>
                  <a:txBody>
                    <a:bodyPr/>
                    <a:lstStyle/>
                    <a:p>
                      <a:r>
                        <a:rPr lang="en-US" dirty="0">
                          <a:latin typeface="Times New Roman" panose="02020603050405020304" pitchFamily="18" charset="0"/>
                          <a:cs typeface="Times New Roman" panose="02020603050405020304" pitchFamily="18" charset="0"/>
                        </a:rPr>
                        <a:t>IVF should be offered to couples with UEI after three cycles of ovarian stimulation/IUI have failed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(Level 1A)</a:t>
                      </a: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4008759"/>
                  </a:ext>
                </a:extLst>
              </a:tr>
              <a:tr h="653318">
                <a:tc>
                  <a:txBody>
                    <a:bodyPr/>
                    <a:lstStyle/>
                    <a:p>
                      <a:r>
                        <a:rPr lang="en-US" dirty="0">
                          <a:latin typeface="Times New Roman" panose="02020603050405020304" pitchFamily="18" charset="0"/>
                          <a:cs typeface="Times New Roman" panose="02020603050405020304" pitchFamily="18" charset="0"/>
                        </a:rPr>
                        <a:t>IVF can be offered as an effective first-line treatment in UEI</a:t>
                      </a:r>
                    </a:p>
                  </a:txBody>
                  <a:tcPr/>
                </a:tc>
                <a:tc>
                  <a:txBody>
                    <a:bodyPr/>
                    <a:lstStyle/>
                    <a:p>
                      <a:r>
                        <a:rPr lang="en-US" dirty="0">
                          <a:latin typeface="Times New Roman" panose="02020603050405020304" pitchFamily="18" charset="0"/>
                          <a:cs typeface="Times New Roman" panose="02020603050405020304" pitchFamily="18" charset="0"/>
                        </a:rPr>
                        <a:t>(level IB)</a:t>
                      </a:r>
                    </a:p>
                  </a:txBody>
                  <a:tcPr/>
                </a:tc>
                <a:extLst>
                  <a:ext uri="{0D108BD9-81ED-4DB2-BD59-A6C34878D82A}">
                    <a16:rowId xmlns:a16="http://schemas.microsoft.com/office/drawing/2014/main" val="1508161304"/>
                  </a:ext>
                </a:extLst>
              </a:tr>
            </a:tbl>
          </a:graphicData>
        </a:graphic>
      </p:graphicFrame>
      <p:pic>
        <p:nvPicPr>
          <p:cNvPr id="5" name="Picture 4">
            <a:extLst>
              <a:ext uri="{FF2B5EF4-FFF2-40B4-BE49-F238E27FC236}">
                <a16:creationId xmlns:a16="http://schemas.microsoft.com/office/drawing/2014/main" id="{94186C9A-3223-19A9-1FB1-C9CC579EA773}"/>
              </a:ext>
            </a:extLst>
          </p:cNvPr>
          <p:cNvPicPr>
            <a:picLocks noChangeAspect="1"/>
          </p:cNvPicPr>
          <p:nvPr/>
        </p:nvPicPr>
        <p:blipFill>
          <a:blip r:embed="rId2"/>
          <a:stretch>
            <a:fillRect/>
          </a:stretch>
        </p:blipFill>
        <p:spPr>
          <a:xfrm>
            <a:off x="9886454" y="5014620"/>
            <a:ext cx="1905000" cy="1466023"/>
          </a:xfrm>
          <a:prstGeom prst="rect">
            <a:avLst/>
          </a:prstGeom>
        </p:spPr>
      </p:pic>
    </p:spTree>
    <p:extLst>
      <p:ext uri="{BB962C8B-B14F-4D97-AF65-F5344CB8AC3E}">
        <p14:creationId xmlns:p14="http://schemas.microsoft.com/office/powerpoint/2010/main" val="119977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a:latin typeface="Times New Roman" panose="02020603050405020304" pitchFamily="18" charset="0"/>
                <a:cs typeface="Times New Roman" panose="02020603050405020304" pitchFamily="18" charset="0"/>
              </a:rPr>
              <a:t>TREATMENT: ASRM</a:t>
            </a: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1066800" y="1765190"/>
            <a:ext cx="10058400" cy="1115169"/>
          </a:xfrm>
        </p:spPr>
        <p:txBody>
          <a:bodyPr>
            <a:normAutofit fontScale="25000" lnSpcReduction="20000"/>
          </a:bodyPr>
          <a:lstStyle/>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It is recommended to use clomiphene citrate (A) </a:t>
            </a: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It is recommended that letrozole (A) </a:t>
            </a: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It is not recommended to use letrozole or clomiphene citrate plus conventional-dose gonadotropins (B) </a:t>
            </a: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It is not recommended to use low-dose gonadotropins (B)</a:t>
            </a: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 It is not recommended to use conventional-dose gonadotropins with IUI (A)</a:t>
            </a: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 It is recommended (typically 3 or 4 cycles) of OS and IUI with oral agents. For those unsuccessful with OS and IUI treatments with oral agents, IVF is recommended rather than OS and IUI with gonadotropins (B).</a:t>
            </a:r>
          </a:p>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44210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Evidence-based treatments for couples with unexplained infertility: guideline Practice Committee of the American Society for Reproductive Medicine American Society for Reproductive Medicine, Birmingham, Alabama</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76148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5400" dirty="0">
                <a:latin typeface="Times New Roman" panose="02020603050405020304" pitchFamily="18" charset="0"/>
                <a:cs typeface="Times New Roman" panose="02020603050405020304" pitchFamily="18" charset="0"/>
              </a:rPr>
              <a:t>TREATMENT: ESHRE GUIDLINE </a:t>
            </a:r>
          </a:p>
        </p:txBody>
      </p:sp>
      <p:pic>
        <p:nvPicPr>
          <p:cNvPr id="7" name="Content Placeholder 6">
            <a:extLst>
              <a:ext uri="{FF2B5EF4-FFF2-40B4-BE49-F238E27FC236}">
                <a16:creationId xmlns:a16="http://schemas.microsoft.com/office/drawing/2014/main" id="{97F2675D-E1EF-A843-78BD-84F1FBEAE1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019630" y="2014194"/>
            <a:ext cx="7499405" cy="4309607"/>
          </a:xfrm>
          <a:prstGeom prst="rect">
            <a:avLst/>
          </a:prstGeom>
          <a:noFill/>
          <a:ln>
            <a:noFill/>
          </a:ln>
        </p:spPr>
      </p:pic>
    </p:spTree>
    <p:extLst>
      <p:ext uri="{BB962C8B-B14F-4D97-AF65-F5344CB8AC3E}">
        <p14:creationId xmlns:p14="http://schemas.microsoft.com/office/powerpoint/2010/main" val="467165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a:latin typeface="Times New Roman" panose="02020603050405020304" pitchFamily="18" charset="0"/>
                <a:cs typeface="Times New Roman" panose="02020603050405020304" pitchFamily="18" charset="0"/>
              </a:rPr>
              <a:t>TREATMENT: CHALENGES</a:t>
            </a:r>
          </a:p>
        </p:txBody>
      </p:sp>
      <p:pic>
        <p:nvPicPr>
          <p:cNvPr id="8" name="Picture 7">
            <a:extLst>
              <a:ext uri="{FF2B5EF4-FFF2-40B4-BE49-F238E27FC236}">
                <a16:creationId xmlns:a16="http://schemas.microsoft.com/office/drawing/2014/main" id="{BA5436A5-9692-E941-D82B-8DE915E53A89}"/>
              </a:ext>
            </a:extLst>
          </p:cNvPr>
          <p:cNvPicPr>
            <a:picLocks noChangeAspect="1"/>
          </p:cNvPicPr>
          <p:nvPr/>
        </p:nvPicPr>
        <p:blipFill>
          <a:blip r:embed="rId2"/>
          <a:stretch>
            <a:fillRect/>
          </a:stretch>
        </p:blipFill>
        <p:spPr>
          <a:xfrm>
            <a:off x="1066799" y="2117561"/>
            <a:ext cx="10058399" cy="4259385"/>
          </a:xfrm>
          <a:prstGeom prst="rect">
            <a:avLst/>
          </a:prstGeom>
        </p:spPr>
      </p:pic>
    </p:spTree>
    <p:extLst>
      <p:ext uri="{BB962C8B-B14F-4D97-AF65-F5344CB8AC3E}">
        <p14:creationId xmlns:p14="http://schemas.microsoft.com/office/powerpoint/2010/main" val="3791494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a:latin typeface="Times New Roman" panose="02020603050405020304" pitchFamily="18" charset="0"/>
                <a:cs typeface="Times New Roman" panose="02020603050405020304" pitchFamily="18" charset="0"/>
              </a:rPr>
              <a:t>TREATMENT: CHALENGES</a:t>
            </a: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1066800" y="2168983"/>
            <a:ext cx="10058400" cy="1115169"/>
          </a:xfrm>
        </p:spPr>
        <p:txBody>
          <a:bodyPr>
            <a:normAutofit fontScale="25000" lnSpcReduction="20000"/>
          </a:bodyPr>
          <a:lstStyle/>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 couples with unexplained infertility undergoing IUI-OS, gonadotrophins increased the chance of a live birth and reduced the time to conception compared to CC, at the cost of a higher multiple pregnancy rate, when not differentiating strategies on cancellation criteria or the starting dose.</a:t>
            </a: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treatment effects did not seem to differ in women with different age, BMI or primary versus secondary infertility. </a:t>
            </a:r>
          </a:p>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dirty="0">
                <a:solidFill>
                  <a:srgbClr val="FF0000"/>
                </a:solidFill>
                <a:latin typeface="Times New Roman" panose="02020603050405020304" pitchFamily="18" charset="0"/>
                <a:cs typeface="Times New Roman" panose="02020603050405020304" pitchFamily="18" charset="0"/>
              </a:rPr>
              <a:t>I</a:t>
            </a:r>
            <a:r>
              <a:rPr kumimoji="0" lang="en-US" sz="11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ntrauterine</a:t>
            </a: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insemination in couples with unexplained infertility: a systematic review and individual participant data meta-analysis J.A. Wessel.2024</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17340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a:latin typeface="Times New Roman" panose="02020603050405020304" pitchFamily="18" charset="0"/>
                <a:cs typeface="Times New Roman" panose="02020603050405020304" pitchFamily="18" charset="0"/>
              </a:rPr>
              <a:t>TREATMENT: CHALENGES</a:t>
            </a:r>
          </a:p>
        </p:txBody>
      </p:sp>
      <p:pic>
        <p:nvPicPr>
          <p:cNvPr id="8" name="Content Placeholder 7">
            <a:extLst>
              <a:ext uri="{FF2B5EF4-FFF2-40B4-BE49-F238E27FC236}">
                <a16:creationId xmlns:a16="http://schemas.microsoft.com/office/drawing/2014/main" id="{EFEE412A-0E57-5EFE-A863-1A7B10F83B46}"/>
              </a:ext>
            </a:extLst>
          </p:cNvPr>
          <p:cNvPicPr>
            <a:picLocks noGrp="1" noChangeAspect="1"/>
          </p:cNvPicPr>
          <p:nvPr>
            <p:ph idx="1"/>
          </p:nvPr>
        </p:nvPicPr>
        <p:blipFill>
          <a:blip r:embed="rId2"/>
          <a:stretch>
            <a:fillRect/>
          </a:stretch>
        </p:blipFill>
        <p:spPr>
          <a:xfrm>
            <a:off x="1066800" y="2202512"/>
            <a:ext cx="9985513" cy="4476584"/>
          </a:xfrm>
        </p:spPr>
      </p:pic>
    </p:spTree>
    <p:extLst>
      <p:ext uri="{BB962C8B-B14F-4D97-AF65-F5344CB8AC3E}">
        <p14:creationId xmlns:p14="http://schemas.microsoft.com/office/powerpoint/2010/main" val="15513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F600-097E-02FA-032E-8CA98EE9D8F7}"/>
              </a:ext>
            </a:extLst>
          </p:cNvPr>
          <p:cNvSpPr>
            <a:spLocks noGrp="1"/>
          </p:cNvSpPr>
          <p:nvPr>
            <p:ph type="title"/>
          </p:nvPr>
        </p:nvSpPr>
        <p:spPr>
          <a:solidFill>
            <a:schemeClr val="bg2">
              <a:lumMod val="60000"/>
              <a:lumOff val="40000"/>
            </a:schemeClr>
          </a:solidFill>
        </p:spPr>
        <p:txBody>
          <a:bodyPr/>
          <a:lstStyle/>
          <a:p>
            <a:r>
              <a:rPr lang="en-US" dirty="0">
                <a:solidFill>
                  <a:schemeClr val="bg1"/>
                </a:solidFill>
              </a:rPr>
              <a:t>UNEXPLAINED INFERTILITY</a:t>
            </a:r>
          </a:p>
        </p:txBody>
      </p:sp>
      <p:sp>
        <p:nvSpPr>
          <p:cNvPr id="3" name="Content Placeholder 2">
            <a:extLst>
              <a:ext uri="{FF2B5EF4-FFF2-40B4-BE49-F238E27FC236}">
                <a16:creationId xmlns:a16="http://schemas.microsoft.com/office/drawing/2014/main" id="{2E967093-87C9-A6B1-FBA2-38F94FDFF1BD}"/>
              </a:ext>
            </a:extLst>
          </p:cNvPr>
          <p:cNvSpPr>
            <a:spLocks noGrp="1"/>
          </p:cNvSpPr>
          <p:nvPr>
            <p:ph idx="1"/>
          </p:nvPr>
        </p:nvSpPr>
        <p:spPr/>
        <p:txBody>
          <a:bodyPr/>
          <a:lstStyle/>
          <a:p>
            <a:endParaRPr lang="en-US" dirty="0"/>
          </a:p>
          <a:p>
            <a:endParaRPr lang="en-US" dirty="0"/>
          </a:p>
        </p:txBody>
      </p:sp>
      <p:grpSp>
        <p:nvGrpSpPr>
          <p:cNvPr id="9" name="Group 8">
            <a:extLst>
              <a:ext uri="{FF2B5EF4-FFF2-40B4-BE49-F238E27FC236}">
                <a16:creationId xmlns:a16="http://schemas.microsoft.com/office/drawing/2014/main" id="{CB65D233-84B7-96BA-AC05-196D454A74B2}"/>
              </a:ext>
            </a:extLst>
          </p:cNvPr>
          <p:cNvGrpSpPr/>
          <p:nvPr/>
        </p:nvGrpSpPr>
        <p:grpSpPr>
          <a:xfrm>
            <a:off x="1066799" y="2391558"/>
            <a:ext cx="4340088" cy="3501734"/>
            <a:chOff x="1066799" y="2391558"/>
            <a:chExt cx="4340088" cy="3501734"/>
          </a:xfrm>
        </p:grpSpPr>
        <p:sp>
          <p:nvSpPr>
            <p:cNvPr id="4" name="Rectangle: Rounded Corners 3">
              <a:extLst>
                <a:ext uri="{FF2B5EF4-FFF2-40B4-BE49-F238E27FC236}">
                  <a16:creationId xmlns:a16="http://schemas.microsoft.com/office/drawing/2014/main" id="{912EDD24-7FFF-A20B-2C88-9BF476C75533}"/>
                </a:ext>
              </a:extLst>
            </p:cNvPr>
            <p:cNvSpPr/>
            <p:nvPr/>
          </p:nvSpPr>
          <p:spPr>
            <a:xfrm>
              <a:off x="1066799" y="2391558"/>
              <a:ext cx="4133353" cy="658498"/>
            </a:xfrm>
            <a:prstGeom prst="roundRect">
              <a:avLst/>
            </a:prstGeom>
            <a:solidFill>
              <a:srgbClr val="7030A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dirty="0"/>
                <a:t>Definition</a:t>
              </a:r>
            </a:p>
          </p:txBody>
        </p:sp>
        <p:sp>
          <p:nvSpPr>
            <p:cNvPr id="5" name="Rectangle: Rounded Corners 4">
              <a:extLst>
                <a:ext uri="{FF2B5EF4-FFF2-40B4-BE49-F238E27FC236}">
                  <a16:creationId xmlns:a16="http://schemas.microsoft.com/office/drawing/2014/main" id="{32AC2769-C1D8-A661-2AA7-F06866BCEBC7}"/>
                </a:ext>
              </a:extLst>
            </p:cNvPr>
            <p:cNvSpPr/>
            <p:nvPr/>
          </p:nvSpPr>
          <p:spPr>
            <a:xfrm>
              <a:off x="1066800" y="3138982"/>
              <a:ext cx="4236720" cy="580036"/>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Diagnosis</a:t>
              </a:r>
            </a:p>
          </p:txBody>
        </p:sp>
        <p:sp>
          <p:nvSpPr>
            <p:cNvPr id="6" name="Rectangle: Rounded Corners 5">
              <a:extLst>
                <a:ext uri="{FF2B5EF4-FFF2-40B4-BE49-F238E27FC236}">
                  <a16:creationId xmlns:a16="http://schemas.microsoft.com/office/drawing/2014/main" id="{2A06D579-D3DC-315F-7FAD-50E129FAE429}"/>
                </a:ext>
              </a:extLst>
            </p:cNvPr>
            <p:cNvSpPr/>
            <p:nvPr/>
          </p:nvSpPr>
          <p:spPr>
            <a:xfrm>
              <a:off x="1066800" y="3807944"/>
              <a:ext cx="4304307" cy="58003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Treatment</a:t>
              </a:r>
            </a:p>
          </p:txBody>
        </p:sp>
        <p:sp>
          <p:nvSpPr>
            <p:cNvPr id="7" name="Rectangle: Rounded Corners 6">
              <a:extLst>
                <a:ext uri="{FF2B5EF4-FFF2-40B4-BE49-F238E27FC236}">
                  <a16:creationId xmlns:a16="http://schemas.microsoft.com/office/drawing/2014/main" id="{F921B7DF-3C73-D814-3D9B-E9C4401C307A}"/>
                </a:ext>
              </a:extLst>
            </p:cNvPr>
            <p:cNvSpPr/>
            <p:nvPr/>
          </p:nvSpPr>
          <p:spPr>
            <a:xfrm>
              <a:off x="1102580" y="5258649"/>
              <a:ext cx="4304307" cy="63464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Alternative treatment </a:t>
              </a:r>
            </a:p>
          </p:txBody>
        </p:sp>
        <p:sp>
          <p:nvSpPr>
            <p:cNvPr id="8" name="Rectangle: Rounded Corners 7">
              <a:extLst>
                <a:ext uri="{FF2B5EF4-FFF2-40B4-BE49-F238E27FC236}">
                  <a16:creationId xmlns:a16="http://schemas.microsoft.com/office/drawing/2014/main" id="{2BD0DBDC-7BA8-8D28-061C-10498AA1E061}"/>
                </a:ext>
              </a:extLst>
            </p:cNvPr>
            <p:cNvSpPr/>
            <p:nvPr/>
          </p:nvSpPr>
          <p:spPr>
            <a:xfrm>
              <a:off x="1102580" y="4476905"/>
              <a:ext cx="4304307" cy="692817"/>
            </a:xfrm>
            <a:prstGeom prst="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Mechanical and surgical treatment</a:t>
              </a:r>
            </a:p>
          </p:txBody>
        </p:sp>
      </p:grpSp>
    </p:spTree>
    <p:extLst>
      <p:ext uri="{BB962C8B-B14F-4D97-AF65-F5344CB8AC3E}">
        <p14:creationId xmlns:p14="http://schemas.microsoft.com/office/powerpoint/2010/main" val="10995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a:latin typeface="Times New Roman" panose="02020603050405020304" pitchFamily="18" charset="0"/>
                <a:cs typeface="Times New Roman" panose="02020603050405020304" pitchFamily="18" charset="0"/>
              </a:rPr>
              <a:t>TREATMENT: CHALENGES</a:t>
            </a: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1066800" y="2168983"/>
            <a:ext cx="10058400" cy="1115169"/>
          </a:xfrm>
        </p:spPr>
        <p:txBody>
          <a:bodyPr>
            <a:normAutofit fontScale="25000" lnSpcReduction="20000"/>
          </a:bodyPr>
          <a:lstStyle/>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IVF and IUI with ovarian stimulation (IUI-OS) are widely used in managing unexplained infertility. IUI-OS is generally considered first-line therapy, followed by IVF only if IUI-OS is unsuccessful after several attempts. However, there is a growing interest in using IVF for immediate treatment because it is believed to lead to higher live birth rates and shorter time to pregnancy.</a:t>
            </a: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No significant difference between IVF and IUI OS in couples with unexplained infertility regarding cumulative live birth, multiple pregnancy, clinical pregnancy, pregnancy loss, gestational age at delivery, and birthweight at delivery. Subgroup analysis showed no significant difference in cumulative live birth in couples of differing female ages, duration of infertility, type of infertility, or sperm analysis results.</a:t>
            </a:r>
          </a:p>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54700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IVF versus IUI with ovarian stimulation for unexplained infertility: a collaborative individual participant data meta-analysis Shimona Lai1,†2024</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74596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a:latin typeface="Times New Roman" panose="02020603050405020304" pitchFamily="18" charset="0"/>
                <a:cs typeface="Times New Roman" panose="02020603050405020304" pitchFamily="18" charset="0"/>
              </a:rPr>
              <a:t>TREATMENT: CHALENGES</a:t>
            </a:r>
          </a:p>
        </p:txBody>
      </p:sp>
      <p:sp>
        <p:nvSpPr>
          <p:cNvPr id="4" name="Content Placeholder 3">
            <a:extLst>
              <a:ext uri="{FF2B5EF4-FFF2-40B4-BE49-F238E27FC236}">
                <a16:creationId xmlns:a16="http://schemas.microsoft.com/office/drawing/2014/main" id="{7AA538A1-24AA-11D5-3A9F-B7281858D986}"/>
              </a:ext>
            </a:extLst>
          </p:cNvPr>
          <p:cNvSpPr>
            <a:spLocks noGrp="1"/>
          </p:cNvSpPr>
          <p:nvPr>
            <p:ph idx="1"/>
          </p:nvPr>
        </p:nvSpPr>
        <p:spPr/>
        <p:txBody>
          <a:bodyPr/>
          <a:lstStyle/>
          <a:p>
            <a:endParaRPr lang="en-US"/>
          </a:p>
        </p:txBody>
      </p:sp>
      <p:pic>
        <p:nvPicPr>
          <p:cNvPr id="5" name="Content Placeholder 5">
            <a:extLst>
              <a:ext uri="{FF2B5EF4-FFF2-40B4-BE49-F238E27FC236}">
                <a16:creationId xmlns:a16="http://schemas.microsoft.com/office/drawing/2014/main" id="{326B894C-72C9-2FC8-E4FE-05A053F4449F}"/>
              </a:ext>
            </a:extLst>
          </p:cNvPr>
          <p:cNvPicPr>
            <a:picLocks noChangeAspect="1"/>
          </p:cNvPicPr>
          <p:nvPr/>
        </p:nvPicPr>
        <p:blipFill>
          <a:blip r:embed="rId2"/>
          <a:stretch>
            <a:fillRect/>
          </a:stretch>
        </p:blipFill>
        <p:spPr>
          <a:xfrm>
            <a:off x="1066800" y="2083241"/>
            <a:ext cx="10058400" cy="4301655"/>
          </a:xfrm>
          <a:prstGeom prst="rect">
            <a:avLst/>
          </a:prstGeom>
        </p:spPr>
      </p:pic>
    </p:spTree>
    <p:extLst>
      <p:ext uri="{BB962C8B-B14F-4D97-AF65-F5344CB8AC3E}">
        <p14:creationId xmlns:p14="http://schemas.microsoft.com/office/powerpoint/2010/main" val="3075994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a:latin typeface="Times New Roman" panose="02020603050405020304" pitchFamily="18" charset="0"/>
                <a:cs typeface="Times New Roman" panose="02020603050405020304" pitchFamily="18" charset="0"/>
              </a:rPr>
              <a:t>TREATMENT: CHALENGES</a:t>
            </a: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931627" y="2622208"/>
            <a:ext cx="10058400" cy="1115169"/>
          </a:xfrm>
        </p:spPr>
        <p:txBody>
          <a:bodyPr>
            <a:normAutofit fontScale="25000" lnSpcReduction="20000"/>
          </a:bodyPr>
          <a:lstStyle/>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cumulative clinical pregnancy rates per couple after the first two cycles of CC/IUI, FSH/IUI, or immediate IVF were 21.6%, 17.3%, and 49.0%, respectively. 84.2% of all live-born infants resulting from treatment were achieved via IVF. There were 36% fewer treatment cycles in the IVF arm compared with either COH/IUI arm, and the couples conceived a pregnancy leading to a live birth after fewer treatment cycles.</a:t>
            </a:r>
          </a:p>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54700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 randomized clinical trial to determine optimal infertility treatment in older couples: the Forty and Over Treatment Trial (FORT-T) Marlene B. Goldman</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98056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a:latin typeface="Times New Roman" panose="02020603050405020304" pitchFamily="18" charset="0"/>
                <a:cs typeface="Times New Roman" panose="02020603050405020304" pitchFamily="18" charset="0"/>
              </a:rPr>
              <a:t>TREATMENT: CHALENGES</a:t>
            </a:r>
          </a:p>
        </p:txBody>
      </p:sp>
      <p:pic>
        <p:nvPicPr>
          <p:cNvPr id="11" name="Content Placeholder 10">
            <a:extLst>
              <a:ext uri="{FF2B5EF4-FFF2-40B4-BE49-F238E27FC236}">
                <a16:creationId xmlns:a16="http://schemas.microsoft.com/office/drawing/2014/main" id="{50A16228-9921-AA1C-D8FE-93B3C84CB99F}"/>
              </a:ext>
            </a:extLst>
          </p:cNvPr>
          <p:cNvPicPr>
            <a:picLocks noGrp="1" noChangeAspect="1"/>
          </p:cNvPicPr>
          <p:nvPr>
            <p:ph idx="1"/>
          </p:nvPr>
        </p:nvPicPr>
        <p:blipFill>
          <a:blip r:embed="rId2"/>
          <a:stretch>
            <a:fillRect/>
          </a:stretch>
        </p:blipFill>
        <p:spPr>
          <a:xfrm>
            <a:off x="1066800" y="2154803"/>
            <a:ext cx="10058399" cy="4206239"/>
          </a:xfrm>
        </p:spPr>
      </p:pic>
    </p:spTree>
    <p:extLst>
      <p:ext uri="{BB962C8B-B14F-4D97-AF65-F5344CB8AC3E}">
        <p14:creationId xmlns:p14="http://schemas.microsoft.com/office/powerpoint/2010/main" val="3745764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5400" dirty="0">
                <a:latin typeface="Times New Roman" panose="02020603050405020304" pitchFamily="18" charset="0"/>
                <a:cs typeface="Times New Roman" panose="02020603050405020304" pitchFamily="18" charset="0"/>
              </a:rPr>
              <a:t>TREATMENT: CHALENGES</a:t>
            </a: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6215405"/>
            <a:ext cx="10471868" cy="54700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Evaluating prognosis in unexplained infertility Ling Shan.2024</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D4DBD8B3-D6EA-EDB9-A1AF-D72499EDA5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4963" y="2014194"/>
            <a:ext cx="4548146" cy="4120515"/>
          </a:xfrm>
          <a:prstGeom prst="rect">
            <a:avLst/>
          </a:prstGeom>
          <a:noFill/>
          <a:ln>
            <a:noFill/>
          </a:ln>
        </p:spPr>
      </p:pic>
    </p:spTree>
    <p:extLst>
      <p:ext uri="{BB962C8B-B14F-4D97-AF65-F5344CB8AC3E}">
        <p14:creationId xmlns:p14="http://schemas.microsoft.com/office/powerpoint/2010/main" val="3603994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a:latin typeface="Times New Roman" panose="02020603050405020304" pitchFamily="18" charset="0"/>
                <a:cs typeface="Times New Roman" panose="02020603050405020304" pitchFamily="18" charset="0"/>
              </a:rPr>
              <a:t>TREATMENT: SURGICAL AND MECHANICAL</a:t>
            </a: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6215405"/>
            <a:ext cx="10471868" cy="728148"/>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Guideline Group on Unexplained Infertility. Evidence-Based Guideline: Unexplained Infertility. ESHRE, 2023. https://www.eshre</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34687CA9-C292-A8F0-195C-F9F991267F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07095"/>
            <a:ext cx="10058400" cy="4108309"/>
          </a:xfrm>
          <a:prstGeom prst="rect">
            <a:avLst/>
          </a:prstGeom>
          <a:noFill/>
          <a:ln>
            <a:noFill/>
          </a:ln>
        </p:spPr>
      </p:pic>
    </p:spTree>
    <p:extLst>
      <p:ext uri="{BB962C8B-B14F-4D97-AF65-F5344CB8AC3E}">
        <p14:creationId xmlns:p14="http://schemas.microsoft.com/office/powerpoint/2010/main" val="2733659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xfrm>
            <a:off x="1066800" y="563081"/>
            <a:ext cx="10058400" cy="1371600"/>
          </a:xfrm>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a:latin typeface="Times New Roman" panose="02020603050405020304" pitchFamily="18" charset="0"/>
                <a:cs typeface="Times New Roman" panose="02020603050405020304" pitchFamily="18" charset="0"/>
              </a:rPr>
              <a:t>ALTERNATIVE TREATMENT</a:t>
            </a:r>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6215405"/>
            <a:ext cx="10471868" cy="728148"/>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The Guideline Group on Unexplained Infertility. Evidence-Based Guideline: Unexplained Infertility. ESHRE, 2023. https://www.eshre</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76FFF57F-73DF-70E5-39DD-3885A688E5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99143"/>
            <a:ext cx="10058400" cy="4116261"/>
          </a:xfrm>
          <a:prstGeom prst="rect">
            <a:avLst/>
          </a:prstGeom>
          <a:noFill/>
          <a:ln>
            <a:noFill/>
          </a:ln>
        </p:spPr>
      </p:pic>
    </p:spTree>
    <p:extLst>
      <p:ext uri="{BB962C8B-B14F-4D97-AF65-F5344CB8AC3E}">
        <p14:creationId xmlns:p14="http://schemas.microsoft.com/office/powerpoint/2010/main" val="4171603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B940-40EC-F84F-0ADD-63074596130F}"/>
              </a:ext>
            </a:extLst>
          </p:cNvPr>
          <p:cNvSpPr>
            <a:spLocks noGrp="1"/>
          </p:cNvSpPr>
          <p:nvPr>
            <p:ph type="ctrTitle"/>
          </p:nvPr>
        </p:nvSpPr>
        <p:spPr>
          <a:xfrm>
            <a:off x="-11120811" y="-1305942"/>
            <a:ext cx="34783757" cy="5988005"/>
          </a:xfrm>
        </p:spPr>
        <p:txBody>
          <a:bodyPr/>
          <a:lstStyle/>
          <a:p>
            <a:endParaRPr lang="en-US" dirty="0"/>
          </a:p>
        </p:txBody>
      </p:sp>
      <p:sp>
        <p:nvSpPr>
          <p:cNvPr id="3" name="Subtitle 2">
            <a:extLst>
              <a:ext uri="{FF2B5EF4-FFF2-40B4-BE49-F238E27FC236}">
                <a16:creationId xmlns:a16="http://schemas.microsoft.com/office/drawing/2014/main" id="{9029C025-AB83-C0E7-03FE-C47CC0726D60}"/>
              </a:ext>
            </a:extLst>
          </p:cNvPr>
          <p:cNvSpPr>
            <a:spLocks noGrp="1"/>
          </p:cNvSpPr>
          <p:nvPr>
            <p:ph type="subTitle" idx="1"/>
          </p:nvPr>
        </p:nvSpPr>
        <p:spPr/>
        <p:txBody>
          <a:bodyPr/>
          <a:lstStyle/>
          <a:p>
            <a:r>
              <a:rPr lang="en-US" dirty="0"/>
              <a:t>THANK YOU </a:t>
            </a:r>
          </a:p>
        </p:txBody>
      </p:sp>
      <p:pic>
        <p:nvPicPr>
          <p:cNvPr id="4104" name="Picture 8" descr="گلبرگ گل های بنفش هیدرانسیا توسط OffiDocs برای">
            <a:extLst>
              <a:ext uri="{FF2B5EF4-FFF2-40B4-BE49-F238E27FC236}">
                <a16:creationId xmlns:a16="http://schemas.microsoft.com/office/drawing/2014/main" id="{3C663AF6-8C98-4149-A6B4-B7B6D703C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421" y="1281793"/>
            <a:ext cx="9462408" cy="340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5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a:t>UNEXPLAINED INFERTILITY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1066800" y="2834640"/>
            <a:ext cx="10058400" cy="1371600"/>
          </a:xfrm>
        </p:spPr>
        <p:txBody>
          <a:bodyPr>
            <a:normAutofit fontScale="25000" lnSpcReduction="20000"/>
          </a:bodyPr>
          <a:lstStyle/>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Approximately 30% of infertile couples are considered to experience ‘unexplained infertility’ (UI). This controversial diagnosis is made when no abnormalities of the female and male reproductive systems are identified. The diagnosis of unexplained infertility presents a dilemma as it signifies both uncertainty about the cause of infertility and the potential for natural conception.</a:t>
            </a:r>
          </a:p>
          <a:p>
            <a:endParaRPr lang="en-US" sz="3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731611"/>
          </a:xfrm>
          <a:prstGeom prst="rect">
            <a:avLst/>
          </a:prstGeom>
          <a:noFill/>
        </p:spPr>
        <p:txBody>
          <a:bodyPr wrap="square" rtlCol="0">
            <a:spAutoFit/>
          </a:bodyPr>
          <a:lstStyle/>
          <a:p>
            <a:pPr marL="171450" marR="0" indent="-171450">
              <a:lnSpc>
                <a:spcPct val="107000"/>
              </a:lnSpc>
              <a:spcBef>
                <a:spcPts val="0"/>
              </a:spcBef>
              <a:spcAft>
                <a:spcPts val="0"/>
              </a:spcAft>
              <a:buFont typeface="Arial" panose="020B0604020202020204" pitchFamily="34" charset="0"/>
              <a:buChar char="•"/>
            </a:pPr>
            <a:r>
              <a:rPr lang="en-US" sz="1100" dirty="0">
                <a:solidFill>
                  <a:srgbClr val="FF0000"/>
                </a:solidFill>
                <a:latin typeface="Times New Roman" panose="02020603050405020304" pitchFamily="18" charset="0"/>
                <a:cs typeface="Times New Roman" panose="02020603050405020304" pitchFamily="18" charset="0"/>
              </a:rPr>
              <a:t> </a:t>
            </a:r>
            <a:r>
              <a:rPr lang="en-US" sz="11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Zegers</a:t>
            </a:r>
            <a:r>
              <a:rPr lang="en-US" sz="11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-Hochschild F, Adamson GD, Dyer S, </a:t>
            </a:r>
            <a:r>
              <a:rPr lang="en-US" sz="11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Racowsky</a:t>
            </a:r>
            <a:r>
              <a:rPr lang="en-US" sz="11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de </a:t>
            </a:r>
            <a:r>
              <a:rPr lang="en-US" sz="11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Mouzon</a:t>
            </a:r>
            <a:r>
              <a:rPr lang="en-US" sz="11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J, Sokol R, Rienzi L, </a:t>
            </a:r>
            <a:r>
              <a:rPr lang="en-US" sz="11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Sunde</a:t>
            </a:r>
            <a:r>
              <a:rPr lang="en-US" sz="11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Schmidt L, Cooke ID et al. The International Glossary on Infertility and Fertility Care, 2017. Hum Reported 2017;32:1786–1801.</a:t>
            </a:r>
            <a:endParaRPr lang="en-US" sz="11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21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a:latin typeface="Times New Roman" panose="02020603050405020304" pitchFamily="18" charset="0"/>
                <a:cs typeface="Times New Roman" panose="02020603050405020304" pitchFamily="18" charset="0"/>
              </a:rPr>
              <a:t>Definition: </a:t>
            </a:r>
            <a:r>
              <a:rPr lang="en-US" sz="36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Canadian Fertility and Andrology Society </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1066800" y="2596101"/>
            <a:ext cx="10058400" cy="1371600"/>
          </a:xfrm>
        </p:spPr>
        <p:txBody>
          <a:bodyPr>
            <a:normAutofit fontScale="25000" lnSpcReduction="20000"/>
          </a:bodyPr>
          <a:lstStyle/>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Infertility is defined as the failure to achieve a clinical pregnancy after 12 months of regular unprotected sexual intercourse. Unexplained infertility (UEI) is defined as the absence of identifiable causes for the infertility. However, the diagnostic testing required to meet the definition of UEI that is most commonly described in the literature is based only on the presence of normal ovulatory function, a normal semen analysis and at least one patent Fallopian tube.</a:t>
            </a:r>
          </a:p>
          <a:p>
            <a:endParaRPr lang="en-US" sz="3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731611"/>
          </a:xfrm>
          <a:prstGeom prst="rect">
            <a:avLst/>
          </a:prstGeom>
          <a:noFill/>
        </p:spPr>
        <p:txBody>
          <a:bodyPr wrap="square" rtlCol="0">
            <a:spAutoFit/>
          </a:bodyPr>
          <a:lstStyle/>
          <a:p>
            <a:pPr marL="171450" marR="0" indent="-171450">
              <a:lnSpc>
                <a:spcPct val="107000"/>
              </a:lnSpc>
              <a:spcBef>
                <a:spcPts val="0"/>
              </a:spcBef>
              <a:spcAft>
                <a:spcPts val="0"/>
              </a:spcAft>
              <a:buFont typeface="Arial" panose="020B0604020202020204" pitchFamily="34" charset="0"/>
              <a:buChar char="•"/>
            </a:pPr>
            <a:r>
              <a:rPr lang="en-US" sz="11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Guidelines for UI were released from the Canadian Fertility and Andrology Society (</a:t>
            </a:r>
            <a:r>
              <a:rPr lang="en-US" sz="11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Buckett</a:t>
            </a:r>
            <a:r>
              <a:rPr lang="en-US" sz="11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and Sierra, 2019)</a:t>
            </a:r>
          </a:p>
          <a:p>
            <a:pPr marL="0" marR="0">
              <a:lnSpc>
                <a:spcPct val="107000"/>
              </a:lnSpc>
              <a:spcBef>
                <a:spcPts val="0"/>
              </a:spcBef>
              <a:spcAft>
                <a:spcPts val="0"/>
              </a:spcAft>
            </a:pPr>
            <a:endParaRPr lang="en-US" sz="11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B9EFCEFF-7F28-C359-E8B2-FF327FEF3EB5}"/>
              </a:ext>
            </a:extLst>
          </p:cNvPr>
          <p:cNvPicPr>
            <a:picLocks noChangeAspect="1"/>
          </p:cNvPicPr>
          <p:nvPr/>
        </p:nvPicPr>
        <p:blipFill>
          <a:blip r:embed="rId2"/>
          <a:stretch>
            <a:fillRect/>
          </a:stretch>
        </p:blipFill>
        <p:spPr>
          <a:xfrm>
            <a:off x="9492864" y="4368911"/>
            <a:ext cx="1905000" cy="1905000"/>
          </a:xfrm>
          <a:prstGeom prst="rect">
            <a:avLst/>
          </a:prstGeom>
        </p:spPr>
      </p:pic>
    </p:spTree>
    <p:extLst>
      <p:ext uri="{BB962C8B-B14F-4D97-AF65-F5344CB8AC3E}">
        <p14:creationId xmlns:p14="http://schemas.microsoft.com/office/powerpoint/2010/main" val="186720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1F34-0C64-2448-A262-07EC6D898703}"/>
              </a:ext>
            </a:extLst>
          </p:cNvPr>
          <p:cNvSpPr>
            <a:spLocks noGrp="1"/>
          </p:cNvSpPr>
          <p:nvPr>
            <p:ph type="title"/>
          </p:nvPr>
        </p:nvSpPr>
        <p:spPr>
          <a:solidFill>
            <a:schemeClr val="bg2">
              <a:lumMod val="60000"/>
              <a:lumOff val="40000"/>
            </a:schemeClr>
          </a:solidFill>
        </p:spPr>
        <p:txBody>
          <a:bodyPr/>
          <a:lstStyle/>
          <a:p>
            <a:r>
              <a:rPr lang="en-US" dirty="0">
                <a:solidFill>
                  <a:schemeClr val="bg1"/>
                </a:solidFill>
                <a:latin typeface="Times New Roman" panose="02020603050405020304" pitchFamily="18" charset="0"/>
                <a:cs typeface="Times New Roman" panose="02020603050405020304" pitchFamily="18" charset="0"/>
              </a:rPr>
              <a:t>Definition: ASRM</a:t>
            </a:r>
            <a:endParaRPr lang="en-US" dirty="0">
              <a:solidFill>
                <a:schemeClr val="bg1"/>
              </a:solidFill>
            </a:endParaRPr>
          </a:p>
        </p:txBody>
      </p:sp>
      <p:sp>
        <p:nvSpPr>
          <p:cNvPr id="3" name="Content Placeholder 2">
            <a:extLst>
              <a:ext uri="{FF2B5EF4-FFF2-40B4-BE49-F238E27FC236}">
                <a16:creationId xmlns:a16="http://schemas.microsoft.com/office/drawing/2014/main" id="{3FF2CBDF-42B7-2F9A-49BC-DFEDA6B3F6D9}"/>
              </a:ext>
            </a:extLst>
          </p:cNvPr>
          <p:cNvSpPr>
            <a:spLocks noGrp="1"/>
          </p:cNvSpPr>
          <p:nvPr>
            <p:ph idx="1"/>
          </p:nvPr>
        </p:nvSpPr>
        <p:spPr/>
        <p:txBody>
          <a:bodyPr>
            <a:normAutofit lnSpcReduction="10000"/>
          </a:bodyPr>
          <a:lstStyle/>
          <a:p>
            <a:pPr marL="0" marR="0">
              <a:lnSpc>
                <a:spcPct val="107000"/>
              </a:lnSpc>
              <a:spcBef>
                <a:spcPts val="0"/>
              </a:spcBef>
              <a:spcAft>
                <a:spcPts val="0"/>
              </a:spcAft>
            </a:pPr>
            <a:endParaRPr lang="en-US" sz="18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This evaluation would typically include the demonstration of at least one patent fallopian tube, documentation of ovulation of the female partner, and a semen analysis with an adequate number of motile sperm for the male partner.</a:t>
            </a:r>
            <a:r>
              <a:rPr lang="en-US" sz="1800" dirty="0">
                <a:solidFill>
                  <a:srgbClr val="FF0000"/>
                </a:solidFill>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dirty="0">
              <a:solidFill>
                <a:srgbClr val="FF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dirty="0">
              <a:solidFill>
                <a:srgbClr val="FF0000"/>
              </a:solidFill>
              <a:latin typeface="Times New Roman" panose="02020603050405020304" pitchFamily="18" charset="0"/>
              <a:cs typeface="Times New Roman" panose="02020603050405020304" pitchFamily="18" charset="0"/>
            </a:endParaRPr>
          </a:p>
          <a:p>
            <a:r>
              <a:rPr lang="en-US" sz="12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American Society for Reproductive Medicine (ASRM) in 2020 (2020). </a:t>
            </a:r>
          </a:p>
          <a:p>
            <a:endParaRPr lang="en-US" sz="18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kern="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kern="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kern="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1028" name="Picture 4" descr="ASRM 2023 on Made-in-china.com">
            <a:extLst>
              <a:ext uri="{FF2B5EF4-FFF2-40B4-BE49-F238E27FC236}">
                <a16:creationId xmlns:a16="http://schemas.microsoft.com/office/drawing/2014/main" id="{FB0B0077-BCE5-ADBC-FC26-9B130BC9C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2304" y="389191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9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Definition: ESHRE</a:t>
            </a: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1066800" y="2596101"/>
            <a:ext cx="10058400" cy="1371600"/>
          </a:xfrm>
        </p:spPr>
        <p:txBody>
          <a:bodyPr>
            <a:normAutofit fontScale="25000" lnSpcReduction="20000"/>
          </a:bodyPr>
          <a:lstStyle/>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GDG defines unexplained infertility as follows: infertility in couples with apparently normal ovarian function, fallopian tubes, uterus, cervix and pelvis, age ≤ 40 years and with adequate coital frequency; and apparently normal testicular function, </a:t>
            </a:r>
            <a:r>
              <a:rPr lang="en-US" sz="8000" kern="0" dirty="0" err="1">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genito</a:t>
            </a:r>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-urinary anatomy and a normal ejaculate.</a:t>
            </a:r>
          </a:p>
          <a:p>
            <a:endParaRPr lang="en-US" dirty="0"/>
          </a:p>
        </p:txBody>
      </p:sp>
      <p:pic>
        <p:nvPicPr>
          <p:cNvPr id="2050" name="Picture 2" descr="ESHRE 2023 | See Ovoria At C3-110">
            <a:extLst>
              <a:ext uri="{FF2B5EF4-FFF2-40B4-BE49-F238E27FC236}">
                <a16:creationId xmlns:a16="http://schemas.microsoft.com/office/drawing/2014/main" id="{8A542282-941D-D4FF-8EF2-EC89C753C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036" y="4583401"/>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13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Definition: ICMART</a:t>
            </a: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1066800" y="2596101"/>
            <a:ext cx="10058400" cy="1371600"/>
          </a:xfrm>
        </p:spPr>
        <p:txBody>
          <a:bodyPr>
            <a:normAutofit fontScale="25000" lnSpcReduction="20000"/>
          </a:bodyPr>
          <a:lstStyle/>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International Committee for Monitoring Assisted Reproductive Technologies (ICMART) defined UI as ‘infertility in couples with apparently normal Ovarian function, fallopian tubes, uterus, cervix and pelvis and with adequate coital frequency; and apparently normal testicular function, </a:t>
            </a:r>
            <a:r>
              <a:rPr lang="en-US" sz="8000" kern="0" dirty="0" err="1">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genito</a:t>
            </a:r>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-urinary anatomy and a normal ejaculate. The potential for this diagnosis is dependent upon the methodologies used and/or those methodologies available.</a:t>
            </a:r>
            <a:endParaRPr lang="en-US" sz="3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Zegers</a:t>
            </a:r>
            <a:r>
              <a:rPr kumimoji="0" lang="en-US" sz="1100" b="0"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-Hochschild et al., 2017</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074" name="Picture 2" descr="ICMART – The International Committee ...">
            <a:extLst>
              <a:ext uri="{FF2B5EF4-FFF2-40B4-BE49-F238E27FC236}">
                <a16:creationId xmlns:a16="http://schemas.microsoft.com/office/drawing/2014/main" id="{F1E42084-9D6E-6F90-4436-430ED0260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543" y="420214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9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F181-0F24-1C44-793B-316C95DF9BE4}"/>
              </a:ext>
            </a:extLst>
          </p:cNvPr>
          <p:cNvSpPr>
            <a:spLocks noGrp="1"/>
          </p:cNvSpPr>
          <p:nvPr>
            <p:ph type="title"/>
          </p:nvPr>
        </p:nvSpPr>
        <p:spPr>
          <a:solidFill>
            <a:schemeClr val="bg2">
              <a:lumMod val="40000"/>
              <a:lumOff val="6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Definition: Novelty of  ESHRE</a:t>
            </a:r>
          </a:p>
        </p:txBody>
      </p:sp>
      <p:sp>
        <p:nvSpPr>
          <p:cNvPr id="3" name="Content Placeholder 2">
            <a:extLst>
              <a:ext uri="{FF2B5EF4-FFF2-40B4-BE49-F238E27FC236}">
                <a16:creationId xmlns:a16="http://schemas.microsoft.com/office/drawing/2014/main" id="{A17E3CE4-BDF1-11C2-423F-6762FB867F2C}"/>
              </a:ext>
            </a:extLst>
          </p:cNvPr>
          <p:cNvSpPr>
            <a:spLocks noGrp="1"/>
          </p:cNvSpPr>
          <p:nvPr>
            <p:ph idx="1"/>
          </p:nvPr>
        </p:nvSpPr>
        <p:spPr>
          <a:xfrm>
            <a:off x="1066800" y="2596101"/>
            <a:ext cx="10058400" cy="1371600"/>
          </a:xfrm>
        </p:spPr>
        <p:txBody>
          <a:bodyPr>
            <a:normAutofit fontScale="25000" lnSpcReduction="20000"/>
          </a:bodyPr>
          <a:lstStyle/>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ESHRE guidelines on  unexplained infertility have incorporated several novel aspects  in the existing ICMART definition of unexplained infertility. Firstly, the guidelines introduce an age limit of up to 40 years for the woman’s age based on mathematical modelling of decline in fecundity with age. A defined age cut-off would allow to disaggregate unexplained infertility from age-related infertility, thus avoiding inappropriate interventions in women of advanced reproductive age, who are misdiagnosed as having unexplained infertility. Indeed, the false positive rate of diagnosing a woman with unexplained infertility is around 80% at 40 years of age.</a:t>
            </a:r>
          </a:p>
          <a:p>
            <a:pPr algn="just"/>
            <a:endParaRPr lang="en-US" sz="8000" kern="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382E2BF7-1B7F-774B-2B02-50F78F8EEAB0}"/>
              </a:ext>
            </a:extLst>
          </p:cNvPr>
          <p:cNvSpPr txBox="1"/>
          <p:nvPr/>
        </p:nvSpPr>
        <p:spPr>
          <a:xfrm>
            <a:off x="1066800" y="5669280"/>
            <a:ext cx="10471868" cy="260969"/>
          </a:xfrm>
          <a:prstGeom prst="rect">
            <a:avLst/>
          </a:prstGeom>
          <a:noFill/>
        </p:spPr>
        <p:txBody>
          <a:bodyPr wrap="square" rtlCol="0">
            <a:spAutoFit/>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Romualdi</a:t>
            </a:r>
            <a:r>
              <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et al., 2023</a:t>
            </a:r>
            <a:endPar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046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docProps/app.xml><?xml version="1.0" encoding="utf-8"?>
<Properties xmlns="http://schemas.openxmlformats.org/officeDocument/2006/extended-properties" xmlns:vt="http://schemas.openxmlformats.org/officeDocument/2006/docPropsVTypes">
  <Template>Savon</Template>
  <TotalTime>527</TotalTime>
  <Words>1951</Words>
  <Application>Microsoft Office PowerPoint</Application>
  <PresentationFormat>Widescreen</PresentationFormat>
  <Paragraphs>141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Times New Roman</vt:lpstr>
      <vt:lpstr>Savon</vt:lpstr>
      <vt:lpstr>PowerPoint Presentation</vt:lpstr>
      <vt:lpstr>UNEXPLAINED INFERTILITY </vt:lpstr>
      <vt:lpstr>UNEXPLAINED INFERTILITY</vt:lpstr>
      <vt:lpstr>UNEXPLAINED INFERTILITY</vt:lpstr>
      <vt:lpstr>Definition: Canadian Fertility and Andrology Society </vt:lpstr>
      <vt:lpstr>Definition: ASRM</vt:lpstr>
      <vt:lpstr>Definition: ESHRE</vt:lpstr>
      <vt:lpstr>Definition: ICMART</vt:lpstr>
      <vt:lpstr>Definition: Novelty of  ESHRE</vt:lpstr>
      <vt:lpstr>Diagnosis </vt:lpstr>
      <vt:lpstr>DIAGNOSIS CONFIRMATION OF OVULATION</vt:lpstr>
      <vt:lpstr>Diagnosis: OVARIAN RESERVE  </vt:lpstr>
      <vt:lpstr>Diagnosis: Tubal Factor</vt:lpstr>
      <vt:lpstr>Diagnosis: UTERINE FACTOR </vt:lpstr>
      <vt:lpstr>Diagnosis: LAPARASCOPY</vt:lpstr>
      <vt:lpstr>Diagnosis: CERVICAL INVESTIGATION</vt:lpstr>
      <vt:lpstr>Diagnosis: MALE GENITOURINARY</vt:lpstr>
      <vt:lpstr>Diagnosis </vt:lpstr>
      <vt:lpstr>Diagnosis: systemic additional tests</vt:lpstr>
      <vt:lpstr>Diagnosis: systemic additional tests</vt:lpstr>
      <vt:lpstr>TREATMENT </vt:lpstr>
      <vt:lpstr>TREATMENT: PREDICTION MODELS FOR TREATMENT </vt:lpstr>
      <vt:lpstr>PowerPoint Presentation</vt:lpstr>
      <vt:lpstr>PowerPoint Presentation</vt:lpstr>
      <vt:lpstr>TREATMENT: ASRM</vt:lpstr>
      <vt:lpstr>TREATMENT: ESHRE GUIDLINE </vt:lpstr>
      <vt:lpstr>TREATMENT: CHALENGES</vt:lpstr>
      <vt:lpstr>TREATMENT: CHALENGES</vt:lpstr>
      <vt:lpstr>TREATMENT: CHALENGES</vt:lpstr>
      <vt:lpstr>TREATMENT: CHALENGES</vt:lpstr>
      <vt:lpstr>TREATMENT: CHALENGES</vt:lpstr>
      <vt:lpstr>TREATMENT: CHALENGES</vt:lpstr>
      <vt:lpstr>TREATMENT: CHALENGES</vt:lpstr>
      <vt:lpstr>TREATMENT: CHALENGES</vt:lpstr>
      <vt:lpstr>TREATMENT: SURGICAL AND MECHANICAL</vt:lpstr>
      <vt:lpstr>ALTERNATIVE TREATMENT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hp-Eilte-X2-G1</dc:creator>
  <cp:lastModifiedBy>azar yahyaei</cp:lastModifiedBy>
  <cp:revision>19</cp:revision>
  <dcterms:created xsi:type="dcterms:W3CDTF">2024-11-15T12:31:32Z</dcterms:created>
  <dcterms:modified xsi:type="dcterms:W3CDTF">2024-11-16T05:54:23Z</dcterms:modified>
</cp:coreProperties>
</file>