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73" r:id="rId1"/>
    <p:sldMasterId id="2147483785" r:id="rId2"/>
  </p:sldMasterIdLst>
  <p:notesMasterIdLst>
    <p:notesMasterId r:id="rId66"/>
  </p:notesMasterIdLst>
  <p:handoutMasterIdLst>
    <p:handoutMasterId r:id="rId67"/>
  </p:handoutMasterIdLst>
  <p:sldIdLst>
    <p:sldId id="340" r:id="rId3"/>
    <p:sldId id="257" r:id="rId4"/>
    <p:sldId id="258" r:id="rId5"/>
    <p:sldId id="259" r:id="rId6"/>
    <p:sldId id="260" r:id="rId7"/>
    <p:sldId id="261" r:id="rId8"/>
    <p:sldId id="262" r:id="rId9"/>
    <p:sldId id="263" r:id="rId10"/>
    <p:sldId id="264" r:id="rId11"/>
    <p:sldId id="335" r:id="rId12"/>
    <p:sldId id="275" r:id="rId13"/>
    <p:sldId id="278" r:id="rId14"/>
    <p:sldId id="279" r:id="rId15"/>
    <p:sldId id="337" r:id="rId16"/>
    <p:sldId id="281" r:id="rId17"/>
    <p:sldId id="282" r:id="rId18"/>
    <p:sldId id="341" r:id="rId19"/>
    <p:sldId id="342" r:id="rId20"/>
    <p:sldId id="286" r:id="rId21"/>
    <p:sldId id="289" r:id="rId22"/>
    <p:sldId id="290" r:id="rId23"/>
    <p:sldId id="293" r:id="rId24"/>
    <p:sldId id="292" r:id="rId25"/>
    <p:sldId id="343" r:id="rId26"/>
    <p:sldId id="344" r:id="rId27"/>
    <p:sldId id="294" r:id="rId28"/>
    <p:sldId id="334" r:id="rId29"/>
    <p:sldId id="296" r:id="rId30"/>
    <p:sldId id="298" r:id="rId31"/>
    <p:sldId id="299" r:id="rId32"/>
    <p:sldId id="339" r:id="rId33"/>
    <p:sldId id="300" r:id="rId34"/>
    <p:sldId id="301" r:id="rId35"/>
    <p:sldId id="302" r:id="rId36"/>
    <p:sldId id="303" r:id="rId37"/>
    <p:sldId id="308" r:id="rId38"/>
    <p:sldId id="310" r:id="rId39"/>
    <p:sldId id="311" r:id="rId40"/>
    <p:sldId id="312"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29" r:id="rId57"/>
    <p:sldId id="330" r:id="rId58"/>
    <p:sldId id="332" r:id="rId59"/>
    <p:sldId id="333" r:id="rId60"/>
    <p:sldId id="305" r:id="rId61"/>
    <p:sldId id="306" r:id="rId62"/>
    <p:sldId id="307" r:id="rId63"/>
    <p:sldId id="345" r:id="rId64"/>
    <p:sldId id="338" r:id="rId65"/>
  </p:sldIdLst>
  <p:sldSz cx="9144000" cy="6858000" type="screen4x3"/>
  <p:notesSz cx="6858000" cy="9144000"/>
  <p:embeddedFontLst>
    <p:embeddedFont>
      <p:font typeface="Helvetica" pitchFamily="2" charset="0"/>
      <p:regular r:id="rId68"/>
      <p:bold r:id="rId69"/>
      <p:italic r:id="rId70"/>
      <p:boldItalic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99FF"/>
    <a:srgbClr val="FF6600"/>
    <a:srgbClr val="FF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77"/>
    <p:restoredTop sz="96070"/>
  </p:normalViewPr>
  <p:slideViewPr>
    <p:cSldViewPr snapToGrid="0">
      <p:cViewPr varScale="1">
        <p:scale>
          <a:sx n="119" d="100"/>
          <a:sy n="119" d="100"/>
        </p:scale>
        <p:origin x="1256" y="192"/>
      </p:cViewPr>
      <p:guideLst/>
    </p:cSldViewPr>
  </p:slideViewPr>
  <p:outlineViewPr>
    <p:cViewPr>
      <p:scale>
        <a:sx n="33" d="100"/>
        <a:sy n="33" d="100"/>
      </p:scale>
      <p:origin x="0" y="-16168"/>
    </p:cViewPr>
  </p:outlineViewPr>
  <p:notesTextViewPr>
    <p:cViewPr>
      <p:scale>
        <a:sx n="1" d="1"/>
        <a:sy n="1" d="1"/>
      </p:scale>
      <p:origin x="0" y="0"/>
    </p:cViewPr>
  </p:notesTextViewPr>
  <p:sorterViewPr>
    <p:cViewPr>
      <p:scale>
        <a:sx n="1" d="1"/>
        <a:sy n="1" d="1"/>
      </p:scale>
      <p:origin x="0" y="0"/>
    </p:cViewPr>
  </p:sorterViewPr>
  <p:notesViewPr>
    <p:cSldViewPr snapToGrid="0">
      <p:cViewPr varScale="1">
        <p:scale>
          <a:sx n="56" d="100"/>
          <a:sy n="56" d="100"/>
        </p:scale>
        <p:origin x="2850"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3.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175712-96B2-49B4-89FC-78168852BD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A8EA94B-BD9D-4DA5-90EB-EE3F9AFCD7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AEAF26-06F1-4B92-83D6-AD038CC40DDE}" type="datetimeFigureOut">
              <a:rPr lang="en-US" smtClean="0"/>
              <a:t>7/26/26</a:t>
            </a:fld>
            <a:endParaRPr lang="en-US"/>
          </a:p>
        </p:txBody>
      </p:sp>
      <p:sp>
        <p:nvSpPr>
          <p:cNvPr id="4" name="Footer Placeholder 3">
            <a:extLst>
              <a:ext uri="{FF2B5EF4-FFF2-40B4-BE49-F238E27FC236}">
                <a16:creationId xmlns:a16="http://schemas.microsoft.com/office/drawing/2014/main" id="{3BA54A12-2E1F-43B2-B69E-FCF5A3BBAC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AA8797-BB5F-42D8-A789-AE3BEE00EA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CF05AD-51EC-4B7B-8250-F36C0D3FCA7D}" type="slidenum">
              <a:rPr lang="en-US" smtClean="0"/>
              <a:t>‹#›</a:t>
            </a:fld>
            <a:endParaRPr lang="en-US"/>
          </a:p>
        </p:txBody>
      </p:sp>
    </p:spTree>
    <p:extLst>
      <p:ext uri="{BB962C8B-B14F-4D97-AF65-F5344CB8AC3E}">
        <p14:creationId xmlns:p14="http://schemas.microsoft.com/office/powerpoint/2010/main" val="1421928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09BE9D-8DAF-F445-BC9B-ADE07C531137}" type="datetimeFigureOut">
              <a:rPr lang="en-US" smtClean="0"/>
              <a:t>7/26/26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D5EC1-8BD9-F04A-B781-DE6EB65F7EC7}" type="slidenum">
              <a:rPr lang="en-US" smtClean="0"/>
              <a:t>‹#›</a:t>
            </a:fld>
            <a:endParaRPr lang="en-US"/>
          </a:p>
        </p:txBody>
      </p:sp>
    </p:spTree>
    <p:extLst>
      <p:ext uri="{BB962C8B-B14F-4D97-AF65-F5344CB8AC3E}">
        <p14:creationId xmlns:p14="http://schemas.microsoft.com/office/powerpoint/2010/main" val="26548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Krailo</a:t>
            </a:r>
            <a:r>
              <a:rPr lang="en-GB" sz="1200" kern="1200" dirty="0">
                <a:solidFill>
                  <a:schemeClr val="tx1"/>
                </a:solidFill>
                <a:effectLst/>
                <a:latin typeface="+mn-lt"/>
                <a:ea typeface="+mn-ea"/>
                <a:cs typeface="+mn-cs"/>
              </a:rPr>
              <a:t> and Pike, 1983, Coulam et al., 1986, Cramer and Xu, 1996, </a:t>
            </a:r>
            <a:r>
              <a:rPr lang="en-GB" sz="1200" kern="1200" dirty="0" err="1">
                <a:solidFill>
                  <a:schemeClr val="tx1"/>
                </a:solidFill>
                <a:effectLst/>
                <a:latin typeface="+mn-lt"/>
                <a:ea typeface="+mn-ea"/>
                <a:cs typeface="+mn-cs"/>
              </a:rPr>
              <a:t>Luborsky</a:t>
            </a:r>
            <a:r>
              <a:rPr lang="en-GB" sz="1200" kern="1200" dirty="0">
                <a:solidFill>
                  <a:schemeClr val="tx1"/>
                </a:solidFill>
                <a:effectLst/>
                <a:latin typeface="+mn-lt"/>
                <a:ea typeface="+mn-ea"/>
                <a:cs typeface="+mn-cs"/>
              </a:rPr>
              <a:t> et al.,</a:t>
            </a:r>
          </a:p>
          <a:p>
            <a:r>
              <a:rPr lang="en-GB" sz="1200" kern="1200" dirty="0">
                <a:solidFill>
                  <a:schemeClr val="tx1"/>
                </a:solidFill>
                <a:effectLst/>
                <a:latin typeface="+mn-lt"/>
                <a:ea typeface="+mn-ea"/>
                <a:cs typeface="+mn-cs"/>
              </a:rPr>
              <a:t>2003).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(Golezar et al., 2019)</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3</a:t>
            </a:fld>
            <a:endParaRPr lang="en-US"/>
          </a:p>
        </p:txBody>
      </p:sp>
    </p:spTree>
    <p:extLst>
      <p:ext uri="{BB962C8B-B14F-4D97-AF65-F5344CB8AC3E}">
        <p14:creationId xmlns:p14="http://schemas.microsoft.com/office/powerpoint/2010/main" val="347577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Tšuiko</a:t>
            </a:r>
            <a:r>
              <a:rPr lang="en-GB" sz="1200" kern="1200" dirty="0">
                <a:solidFill>
                  <a:schemeClr val="tx1"/>
                </a:solidFill>
                <a:effectLst/>
                <a:latin typeface="+mn-lt"/>
                <a:ea typeface="+mn-ea"/>
                <a:cs typeface="+mn-cs"/>
              </a:rPr>
              <a:t> et al., 2016, Di-Battista et al., 2020, </a:t>
            </a:r>
            <a:r>
              <a:rPr lang="en-GB" sz="1200" kern="1200" dirty="0" err="1">
                <a:solidFill>
                  <a:schemeClr val="tx1"/>
                </a:solidFill>
                <a:effectLst/>
                <a:latin typeface="+mn-lt"/>
                <a:ea typeface="+mn-ea"/>
                <a:cs typeface="+mn-cs"/>
              </a:rPr>
              <a:t>Bestetti</a:t>
            </a:r>
            <a:r>
              <a:rPr lang="en-GB" sz="1200" kern="1200" dirty="0">
                <a:solidFill>
                  <a:schemeClr val="tx1"/>
                </a:solidFill>
                <a:effectLst/>
                <a:latin typeface="+mn-lt"/>
                <a:ea typeface="+mn-ea"/>
                <a:cs typeface="+mn-cs"/>
              </a:rPr>
              <a:t> et al., 2021). / (Poteet et al., 2023). / (Hunter JE. et al., 2019). / (Richards et al., 2015) / (Christin-</a:t>
            </a:r>
            <a:r>
              <a:rPr lang="en-GB" sz="1200" kern="1200" dirty="0" err="1">
                <a:solidFill>
                  <a:schemeClr val="tx1"/>
                </a:solidFill>
                <a:effectLst/>
                <a:latin typeface="+mn-lt"/>
                <a:ea typeface="+mn-ea"/>
                <a:cs typeface="+mn-cs"/>
              </a:rPr>
              <a:t>Maitre</a:t>
            </a:r>
            <a:r>
              <a:rPr lang="en-GB" sz="1200" kern="1200" dirty="0">
                <a:solidFill>
                  <a:schemeClr val="tx1"/>
                </a:solidFill>
                <a:effectLst/>
                <a:latin typeface="+mn-lt"/>
                <a:ea typeface="+mn-ea"/>
                <a:cs typeface="+mn-cs"/>
              </a:rPr>
              <a:t> et al.,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Heddar</a:t>
            </a:r>
            <a:r>
              <a:rPr lang="en-GB" sz="1200" kern="1200" dirty="0">
                <a:solidFill>
                  <a:schemeClr val="tx1"/>
                </a:solidFill>
                <a:effectLst/>
                <a:latin typeface="+mn-lt"/>
                <a:ea typeface="+mn-ea"/>
                <a:cs typeface="+mn-cs"/>
              </a:rPr>
              <a:t> et al., 2022, Ke et al.,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20</a:t>
            </a:fld>
            <a:endParaRPr lang="en-US"/>
          </a:p>
        </p:txBody>
      </p:sp>
    </p:spTree>
    <p:extLst>
      <p:ext uri="{BB962C8B-B14F-4D97-AF65-F5344CB8AC3E}">
        <p14:creationId xmlns:p14="http://schemas.microsoft.com/office/powerpoint/2010/main" val="4175236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(Silva et al., 2014, Kirshenbaum and Orvieto, 2019)/(Vogt et al., 2021)./(Li et al., 2022, </a:t>
            </a:r>
            <a:r>
              <a:rPr lang="en-GB" sz="1200" kern="1200" dirty="0" err="1">
                <a:solidFill>
                  <a:schemeClr val="tx1"/>
                </a:solidFill>
                <a:effectLst/>
                <a:latin typeface="+mn-lt"/>
                <a:ea typeface="+mn-ea"/>
                <a:cs typeface="+mn-cs"/>
              </a:rPr>
              <a:t>Tanska</a:t>
            </a:r>
            <a:r>
              <a:rPr lang="en-GB" sz="1200" kern="1200" dirty="0">
                <a:solidFill>
                  <a:schemeClr val="tx1"/>
                </a:solidFill>
                <a:effectLst/>
                <a:latin typeface="+mn-lt"/>
                <a:ea typeface="+mn-ea"/>
                <a:cs typeface="+mn-cs"/>
              </a:rPr>
              <a:t> et al., 2022)/  (</a:t>
            </a:r>
            <a:r>
              <a:rPr lang="en-GB" sz="1200" kern="1200" dirty="0" err="1">
                <a:solidFill>
                  <a:schemeClr val="tx1"/>
                </a:solidFill>
                <a:effectLst/>
                <a:latin typeface="+mn-lt"/>
                <a:ea typeface="+mn-ea"/>
                <a:cs typeface="+mn-cs"/>
              </a:rPr>
              <a:t>Husebye</a:t>
            </a:r>
            <a:r>
              <a:rPr lang="en-GB" sz="1200" kern="1200" dirty="0">
                <a:solidFill>
                  <a:schemeClr val="tx1"/>
                </a:solidFill>
                <a:effectLst/>
                <a:latin typeface="+mn-lt"/>
                <a:ea typeface="+mn-ea"/>
                <a:cs typeface="+mn-cs"/>
              </a:rPr>
              <a:t> et al.,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 /</a:t>
            </a:r>
          </a:p>
        </p:txBody>
      </p:sp>
      <p:sp>
        <p:nvSpPr>
          <p:cNvPr id="4" name="Slide Number Placeholder 3"/>
          <p:cNvSpPr>
            <a:spLocks noGrp="1"/>
          </p:cNvSpPr>
          <p:nvPr>
            <p:ph type="sldNum" sz="quarter" idx="5"/>
          </p:nvPr>
        </p:nvSpPr>
        <p:spPr/>
        <p:txBody>
          <a:bodyPr/>
          <a:lstStyle/>
          <a:p>
            <a:fld id="{BC1D5EC1-8BD9-F04A-B781-DE6EB65F7EC7}" type="slidenum">
              <a:rPr lang="en-US" smtClean="0"/>
              <a:t>22</a:t>
            </a:fld>
            <a:endParaRPr lang="en-US"/>
          </a:p>
        </p:txBody>
      </p:sp>
    </p:spTree>
    <p:extLst>
      <p:ext uri="{BB962C8B-B14F-4D97-AF65-F5344CB8AC3E}">
        <p14:creationId xmlns:p14="http://schemas.microsoft.com/office/powerpoint/2010/main" val="843091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Marca and </a:t>
            </a:r>
            <a:r>
              <a:rPr lang="en-GB" sz="1200" kern="1200" dirty="0" err="1">
                <a:solidFill>
                  <a:schemeClr val="tx1"/>
                </a:solidFill>
                <a:effectLst/>
                <a:latin typeface="+mn-lt"/>
                <a:ea typeface="+mn-ea"/>
                <a:cs typeface="+mn-cs"/>
              </a:rPr>
              <a:t>Mastellari</a:t>
            </a:r>
            <a:r>
              <a:rPr lang="en-GB" sz="1200" kern="1200" dirty="0">
                <a:solidFill>
                  <a:schemeClr val="tx1"/>
                </a:solidFill>
                <a:effectLst/>
                <a:latin typeface="+mn-lt"/>
                <a:ea typeface="+mn-ea"/>
                <a:cs typeface="+mn-cs"/>
              </a:rPr>
              <a:t>, 2021) / (</a:t>
            </a:r>
            <a:r>
              <a:rPr lang="en-GB" sz="1200" kern="1200" dirty="0" err="1">
                <a:solidFill>
                  <a:schemeClr val="tx1"/>
                </a:solidFill>
                <a:effectLst/>
                <a:latin typeface="+mn-lt"/>
                <a:ea typeface="+mn-ea"/>
                <a:cs typeface="+mn-cs"/>
              </a:rPr>
              <a:t>Silvén</a:t>
            </a:r>
            <a:r>
              <a:rPr lang="en-GB" sz="1200" kern="1200" dirty="0">
                <a:solidFill>
                  <a:schemeClr val="tx1"/>
                </a:solidFill>
                <a:effectLst/>
                <a:latin typeface="+mn-lt"/>
                <a:ea typeface="+mn-ea"/>
                <a:cs typeface="+mn-cs"/>
              </a:rPr>
              <a:t> et al., 2022)./(Verrilli et al.,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30</a:t>
            </a:fld>
            <a:endParaRPr lang="en-US"/>
          </a:p>
        </p:txBody>
      </p:sp>
    </p:spTree>
    <p:extLst>
      <p:ext uri="{BB962C8B-B14F-4D97-AF65-F5344CB8AC3E}">
        <p14:creationId xmlns:p14="http://schemas.microsoft.com/office/powerpoint/2010/main" val="2286588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(Kaunitz et al., 2021, Rocca and Faubion, 2022).  / </a:t>
            </a: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32</a:t>
            </a:fld>
            <a:endParaRPr lang="en-US"/>
          </a:p>
        </p:txBody>
      </p:sp>
    </p:spTree>
    <p:extLst>
      <p:ext uri="{BB962C8B-B14F-4D97-AF65-F5344CB8AC3E}">
        <p14:creationId xmlns:p14="http://schemas.microsoft.com/office/powerpoint/2010/main" val="45034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(Bachelot et al., 2017) /  (Bachelot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a:t>
            </a:r>
            <a:r>
              <a:rPr lang="en-GB" sz="1200" kern="1200" dirty="0" err="1">
                <a:solidFill>
                  <a:schemeClr val="tx1"/>
                </a:solidFill>
                <a:effectLst/>
                <a:latin typeface="+mn-lt"/>
                <a:ea typeface="+mn-ea"/>
                <a:cs typeface="+mn-cs"/>
              </a:rPr>
              <a:t>Cambr</a:t>
            </a:r>
            <a:r>
              <a:rPr lang="en-GB" sz="1200" kern="1200" dirty="0">
                <a:solidFill>
                  <a:schemeClr val="tx1"/>
                </a:solidFill>
                <a:effectLst/>
                <a:latin typeface="+mn-lt"/>
                <a:ea typeface="+mn-ea"/>
                <a:cs typeface="+mn-cs"/>
              </a:rPr>
              <a:t> ay et al., 2023)./ (Bachelot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 (Bachelot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a:t>
            </a:r>
          </a:p>
          <a:p>
            <a:r>
              <a:rPr lang="en-GB" sz="1200" kern="1200" dirty="0">
                <a:solidFill>
                  <a:schemeClr val="tx1"/>
                </a:solidFill>
                <a:effectLst/>
                <a:latin typeface="+mn-lt"/>
                <a:ea typeface="+mn-ea"/>
                <a:cs typeface="+mn-cs"/>
              </a:rPr>
              <a:t>v(Bachelot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a:t>
            </a:r>
          </a:p>
          <a:p>
            <a:r>
              <a:rPr lang="en-GB" sz="1200" kern="1200" dirty="0">
                <a:solidFill>
                  <a:schemeClr val="tx1"/>
                </a:solidFill>
                <a:effectLst/>
                <a:latin typeface="+mn-lt"/>
                <a:ea typeface="+mn-ea"/>
                <a:cs typeface="+mn-cs"/>
              </a:rPr>
              <a:t>(Bachelot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  (Cambray et al., 2023)./(Bachelot et al.,</a:t>
            </a:r>
          </a:p>
          <a:p>
            <a:r>
              <a:rPr lang="en-GB" sz="1200" kern="1200" dirty="0">
                <a:solidFill>
                  <a:schemeClr val="tx1"/>
                </a:solidFill>
                <a:effectLst/>
                <a:latin typeface="+mn-lt"/>
                <a:ea typeface="+mn-ea"/>
                <a:cs typeface="+mn-cs"/>
              </a:rPr>
              <a:t>2017, </a:t>
            </a:r>
            <a:r>
              <a:rPr lang="en-GB" sz="1200" kern="1200" dirty="0" err="1">
                <a:solidFill>
                  <a:schemeClr val="tx1"/>
                </a:solidFill>
                <a:effectLst/>
                <a:latin typeface="+mn-lt"/>
                <a:ea typeface="+mn-ea"/>
                <a:cs typeface="+mn-cs"/>
              </a:rPr>
              <a:t>Fraison</a:t>
            </a:r>
            <a:r>
              <a:rPr lang="en-GB" sz="1200" kern="1200" dirty="0">
                <a:solidFill>
                  <a:schemeClr val="tx1"/>
                </a:solidFill>
                <a:effectLst/>
                <a:latin typeface="+mn-lt"/>
                <a:ea typeface="+mn-ea"/>
                <a:cs typeface="+mn-cs"/>
              </a:rPr>
              <a:t> et al., 2019, Cambray et al.,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33</a:t>
            </a:fld>
            <a:endParaRPr lang="en-US"/>
          </a:p>
        </p:txBody>
      </p:sp>
    </p:spTree>
    <p:extLst>
      <p:ext uri="{BB962C8B-B14F-4D97-AF65-F5344CB8AC3E}">
        <p14:creationId xmlns:p14="http://schemas.microsoft.com/office/powerpoint/2010/main" val="1607962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(Tinjić et al., 2021)./ (Kawamura et al., 2016), / (</a:t>
            </a:r>
            <a:r>
              <a:rPr lang="en-GB" sz="1200" kern="1200" dirty="0" err="1">
                <a:solidFill>
                  <a:schemeClr val="tx1"/>
                </a:solidFill>
                <a:effectLst/>
                <a:latin typeface="+mn-lt"/>
                <a:ea typeface="+mn-ea"/>
                <a:cs typeface="+mn-cs"/>
              </a:rPr>
              <a:t>Cakiroglu</a:t>
            </a:r>
            <a:r>
              <a:rPr lang="en-GB" sz="1200" kern="1200" dirty="0">
                <a:solidFill>
                  <a:schemeClr val="tx1"/>
                </a:solidFill>
                <a:effectLst/>
                <a:latin typeface="+mn-lt"/>
                <a:ea typeface="+mn-ea"/>
                <a:cs typeface="+mn-cs"/>
              </a:rPr>
              <a:t> et al., 2020) / (Ferreri et al., 2020),/ (Ferreri et al.,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34</a:t>
            </a:fld>
            <a:endParaRPr lang="en-US"/>
          </a:p>
        </p:txBody>
      </p:sp>
    </p:spTree>
    <p:extLst>
      <p:ext uri="{BB962C8B-B14F-4D97-AF65-F5344CB8AC3E}">
        <p14:creationId xmlns:p14="http://schemas.microsoft.com/office/powerpoint/2010/main" val="1353105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(Thomas et al., 2021, Sá et al.,2023 / (Price et al., 2023)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C1D5EC1-8BD9-F04A-B781-DE6EB65F7EC7}" type="slidenum">
              <a:rPr lang="en-US" smtClean="0"/>
              <a:t>39</a:t>
            </a:fld>
            <a:endParaRPr lang="en-US"/>
          </a:p>
        </p:txBody>
      </p:sp>
    </p:spTree>
    <p:extLst>
      <p:ext uri="{BB962C8B-B14F-4D97-AF65-F5344CB8AC3E}">
        <p14:creationId xmlns:p14="http://schemas.microsoft.com/office/powerpoint/2010/main" val="970032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(Ji et al., 2016) / (Grewal et al., 2021). /  (Kalra et al., 2019). /(</a:t>
            </a:r>
            <a:r>
              <a:rPr lang="en-GB" sz="1200" kern="1200" dirty="0" err="1">
                <a:solidFill>
                  <a:schemeClr val="tx1"/>
                </a:solidFill>
                <a:effectLst/>
                <a:latin typeface="+mn-lt"/>
                <a:ea typeface="+mn-ea"/>
                <a:cs typeface="+mn-cs"/>
              </a:rPr>
              <a:t>Keukens</a:t>
            </a:r>
            <a:r>
              <a:rPr lang="en-GB" sz="1200" kern="1200" dirty="0">
                <a:solidFill>
                  <a:schemeClr val="tx1"/>
                </a:solidFill>
                <a:effectLst/>
                <a:latin typeface="+mn-lt"/>
                <a:ea typeface="+mn-ea"/>
                <a:cs typeface="+mn-cs"/>
              </a:rPr>
              <a:t> et al., 2022). / (Griffiths </a:t>
            </a:r>
            <a:r>
              <a:rPr lang="en-GB" sz="1200" kern="1200" dirty="0" err="1">
                <a:solidFill>
                  <a:schemeClr val="tx1"/>
                </a:solidFill>
                <a:effectLst/>
                <a:latin typeface="+mn-lt"/>
                <a:ea typeface="+mn-ea"/>
                <a:cs typeface="+mn-cs"/>
              </a:rPr>
              <a:t>et,al</a:t>
            </a:r>
            <a:r>
              <a:rPr lang="en-GB" sz="1200" kern="1200" dirty="0">
                <a:solidFill>
                  <a:schemeClr val="tx1"/>
                </a:solidFill>
                <a:effectLst/>
                <a:latin typeface="+mn-lt"/>
                <a:ea typeface="+mn-ea"/>
                <a:cs typeface="+mn-cs"/>
              </a:rPr>
              <a:t>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 /</a:t>
            </a:r>
          </a:p>
        </p:txBody>
      </p:sp>
      <p:sp>
        <p:nvSpPr>
          <p:cNvPr id="4" name="Slide Number Placeholder 3"/>
          <p:cNvSpPr>
            <a:spLocks noGrp="1"/>
          </p:cNvSpPr>
          <p:nvPr>
            <p:ph type="sldNum" sz="quarter" idx="5"/>
          </p:nvPr>
        </p:nvSpPr>
        <p:spPr/>
        <p:txBody>
          <a:bodyPr/>
          <a:lstStyle/>
          <a:p>
            <a:fld id="{BC1D5EC1-8BD9-F04A-B781-DE6EB65F7EC7}" type="slidenum">
              <a:rPr lang="en-US" smtClean="0"/>
              <a:t>59</a:t>
            </a:fld>
            <a:endParaRPr lang="en-US"/>
          </a:p>
        </p:txBody>
      </p:sp>
    </p:spTree>
    <p:extLst>
      <p:ext uri="{BB962C8B-B14F-4D97-AF65-F5344CB8AC3E}">
        <p14:creationId xmlns:p14="http://schemas.microsoft.com/office/powerpoint/2010/main" val="1184966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(Bansal et al., 2022, Ehrhardt et al 2023 / (Gravholt et al., 2017, Gravholt et al., 2024)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C1D5EC1-8BD9-F04A-B781-DE6EB65F7EC7}" type="slidenum">
              <a:rPr lang="en-US" smtClean="0"/>
              <a:t>60</a:t>
            </a:fld>
            <a:endParaRPr lang="en-US"/>
          </a:p>
        </p:txBody>
      </p:sp>
    </p:spTree>
    <p:extLst>
      <p:ext uri="{BB962C8B-B14F-4D97-AF65-F5344CB8AC3E}">
        <p14:creationId xmlns:p14="http://schemas.microsoft.com/office/powerpoint/2010/main" val="138821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(Erickson et al., 2022)./ (Rocca et al.,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(Gargus et al., 2018, Giri and Vincent,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(Huong et al., 2002 </a:t>
            </a:r>
            <a:r>
              <a:rPr lang="en-GB" sz="1200" kern="1200" dirty="0" err="1">
                <a:solidFill>
                  <a:schemeClr val="tx1"/>
                </a:solidFill>
                <a:effectLst/>
                <a:latin typeface="+mn-lt"/>
                <a:ea typeface="+mn-ea"/>
                <a:cs typeface="+mn-cs"/>
              </a:rPr>
              <a:t>Katsifis</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Tzioufas</a:t>
            </a:r>
            <a:r>
              <a:rPr lang="en-GB" sz="1200" kern="1200" dirty="0">
                <a:solidFill>
                  <a:schemeClr val="tx1"/>
                </a:solidFill>
                <a:effectLst/>
                <a:latin typeface="+mn-lt"/>
                <a:ea typeface="+mn-ea"/>
                <a:cs typeface="+mn-cs"/>
              </a:rPr>
              <a:t>, 2004) /  (Rahal et al., 2018)  / (Coccia et al., 2011).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6</a:t>
            </a:fld>
            <a:endParaRPr lang="en-US"/>
          </a:p>
        </p:txBody>
      </p:sp>
    </p:spTree>
    <p:extLst>
      <p:ext uri="{BB962C8B-B14F-4D97-AF65-F5344CB8AC3E}">
        <p14:creationId xmlns:p14="http://schemas.microsoft.com/office/powerpoint/2010/main" val="2785059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(Giri and Vincent, 2020  /  (Gosden et al., 2007). / (</a:t>
            </a:r>
            <a:r>
              <a:rPr lang="en-GB" sz="1200" kern="1200" dirty="0" err="1">
                <a:solidFill>
                  <a:schemeClr val="tx1"/>
                </a:solidFill>
                <a:effectLst/>
                <a:latin typeface="+mn-lt"/>
                <a:ea typeface="+mn-ea"/>
                <a:cs typeface="+mn-cs"/>
              </a:rPr>
              <a:t>Peycheva</a:t>
            </a:r>
            <a:r>
              <a:rPr lang="en-GB" sz="1200" kern="1200" dirty="0">
                <a:solidFill>
                  <a:schemeClr val="tx1"/>
                </a:solidFill>
                <a:effectLst/>
                <a:latin typeface="+mn-lt"/>
                <a:ea typeface="+mn-ea"/>
                <a:cs typeface="+mn-cs"/>
              </a:rPr>
              <a:t> et al.,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8</a:t>
            </a:fld>
            <a:endParaRPr lang="en-US"/>
          </a:p>
        </p:txBody>
      </p:sp>
    </p:spTree>
    <p:extLst>
      <p:ext uri="{BB962C8B-B14F-4D97-AF65-F5344CB8AC3E}">
        <p14:creationId xmlns:p14="http://schemas.microsoft.com/office/powerpoint/2010/main" val="4266166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(Wang et al., 2015).  / (Roman Layet al., 2020)./   (Mishra et al., 2017).</a:t>
            </a:r>
          </a:p>
          <a:p>
            <a:r>
              <a:rPr lang="en-GB" sz="1200" kern="1200" dirty="0">
                <a:solidFill>
                  <a:schemeClr val="tx1"/>
                </a:solidFill>
                <a:effectLst/>
                <a:latin typeface="+mn-lt"/>
                <a:ea typeface="+mn-ea"/>
                <a:cs typeface="+mn-cs"/>
              </a:rPr>
              <a:t> (Tao et al., 2015). /(</a:t>
            </a:r>
            <a:r>
              <a:rPr lang="en-GB" sz="1200" kern="1200" dirty="0" err="1">
                <a:solidFill>
                  <a:schemeClr val="tx1"/>
                </a:solidFill>
                <a:effectLst/>
                <a:latin typeface="+mn-lt"/>
                <a:ea typeface="+mn-ea"/>
                <a:cs typeface="+mn-cs"/>
              </a:rPr>
              <a:t>Chemaitilly</a:t>
            </a:r>
            <a:r>
              <a:rPr lang="en-GB" sz="1200" kern="1200" dirty="0">
                <a:solidFill>
                  <a:schemeClr val="tx1"/>
                </a:solidFill>
                <a:effectLst/>
                <a:latin typeface="+mn-lt"/>
                <a:ea typeface="+mn-ea"/>
                <a:cs typeface="+mn-cs"/>
              </a:rPr>
              <a:t> et al.,</a:t>
            </a:r>
          </a:p>
          <a:p>
            <a:r>
              <a:rPr lang="en-GB" sz="1200" kern="1200" dirty="0">
                <a:solidFill>
                  <a:schemeClr val="tx1"/>
                </a:solidFill>
                <a:effectLst/>
                <a:latin typeface="+mn-lt"/>
                <a:ea typeface="+mn-ea"/>
                <a:cs typeface="+mn-cs"/>
              </a:rPr>
              <a:t>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9</a:t>
            </a:fld>
            <a:endParaRPr lang="en-US"/>
          </a:p>
        </p:txBody>
      </p:sp>
    </p:spTree>
    <p:extLst>
      <p:ext uri="{BB962C8B-B14F-4D97-AF65-F5344CB8AC3E}">
        <p14:creationId xmlns:p14="http://schemas.microsoft.com/office/powerpoint/2010/main" val="84691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(Freeman et al., 2021). /  (</a:t>
            </a:r>
            <a:r>
              <a:rPr lang="en-GB" sz="1200" kern="1200" dirty="0" err="1">
                <a:solidFill>
                  <a:schemeClr val="tx1"/>
                </a:solidFill>
                <a:effectLst/>
                <a:latin typeface="+mn-lt"/>
                <a:ea typeface="+mn-ea"/>
                <a:cs typeface="+mn-cs"/>
              </a:rPr>
              <a:t>Peycheva</a:t>
            </a:r>
            <a:r>
              <a:rPr lang="en-GB" sz="1200" kern="1200" dirty="0">
                <a:solidFill>
                  <a:schemeClr val="tx1"/>
                </a:solidFill>
                <a:effectLst/>
                <a:latin typeface="+mn-lt"/>
                <a:ea typeface="+mn-ea"/>
                <a:cs typeface="+mn-cs"/>
              </a:rPr>
              <a:t> et al., 2022). /  (Goswami and Conway, 2005, </a:t>
            </a:r>
            <a:r>
              <a:rPr lang="en-GB" sz="1200" kern="1200" dirty="0" err="1">
                <a:solidFill>
                  <a:schemeClr val="tx1"/>
                </a:solidFill>
                <a:effectLst/>
                <a:latin typeface="+mn-lt"/>
                <a:ea typeface="+mn-ea"/>
                <a:cs typeface="+mn-cs"/>
              </a:rPr>
              <a:t>Kokcu</a:t>
            </a:r>
            <a:r>
              <a:rPr lang="en-GB" sz="1200" kern="1200" dirty="0">
                <a:solidFill>
                  <a:schemeClr val="tx1"/>
                </a:solidFill>
                <a:effectLst/>
                <a:latin typeface="+mn-lt"/>
                <a:ea typeface="+mn-ea"/>
                <a:cs typeface="+mn-cs"/>
              </a:rPr>
              <a:t>, 2010) / (Wang et al., 2015) / (Bullington et al.,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11</a:t>
            </a:fld>
            <a:endParaRPr lang="en-US"/>
          </a:p>
        </p:txBody>
      </p:sp>
    </p:spTree>
    <p:extLst>
      <p:ext uri="{BB962C8B-B14F-4D97-AF65-F5344CB8AC3E}">
        <p14:creationId xmlns:p14="http://schemas.microsoft.com/office/powerpoint/2010/main" val="160305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(Bullington et al., 2022). /  (Goswami and Conway, 2005, </a:t>
            </a:r>
            <a:r>
              <a:rPr lang="en-GB" sz="1200" kern="1200" dirty="0" err="1">
                <a:solidFill>
                  <a:schemeClr val="tx1"/>
                </a:solidFill>
                <a:effectLst/>
                <a:latin typeface="+mn-lt"/>
                <a:ea typeface="+mn-ea"/>
                <a:cs typeface="+mn-cs"/>
              </a:rPr>
              <a:t>Kokcu</a:t>
            </a:r>
            <a:r>
              <a:rPr lang="en-GB" sz="1200" kern="1200" dirty="0">
                <a:solidFill>
                  <a:schemeClr val="tx1"/>
                </a:solidFill>
                <a:effectLst/>
                <a:latin typeface="+mn-lt"/>
                <a:ea typeface="+mn-ea"/>
                <a:cs typeface="+mn-cs"/>
              </a:rPr>
              <a:t>, 2010). / (Wang et al., 2015). /(Frederick et al., 2018).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12</a:t>
            </a:fld>
            <a:endParaRPr lang="en-US"/>
          </a:p>
        </p:txBody>
      </p:sp>
    </p:spTree>
    <p:extLst>
      <p:ext uri="{BB962C8B-B14F-4D97-AF65-F5344CB8AC3E}">
        <p14:creationId xmlns:p14="http://schemas.microsoft.com/office/powerpoint/2010/main" val="201101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(Torella et al., 2023). / (Naleway et al., 2018). / (</a:t>
            </a:r>
            <a:r>
              <a:rPr lang="en-GB" sz="1200" kern="1200" dirty="0" err="1">
                <a:solidFill>
                  <a:schemeClr val="tx1"/>
                </a:solidFill>
                <a:effectLst/>
                <a:latin typeface="+mn-lt"/>
                <a:ea typeface="+mn-ea"/>
                <a:cs typeface="+mn-cs"/>
              </a:rPr>
              <a:t>Dinget</a:t>
            </a:r>
            <a:r>
              <a:rPr lang="en-GB" sz="1200" kern="1200" dirty="0">
                <a:solidFill>
                  <a:schemeClr val="tx1"/>
                </a:solidFill>
                <a:effectLst/>
                <a:latin typeface="+mn-lt"/>
                <a:ea typeface="+mn-ea"/>
                <a:cs typeface="+mn-cs"/>
              </a:rPr>
              <a:t> al., 2020). / (Zhu et al., 2024 )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13</a:t>
            </a:fld>
            <a:endParaRPr lang="en-US"/>
          </a:p>
        </p:txBody>
      </p:sp>
    </p:spTree>
    <p:extLst>
      <p:ext uri="{BB962C8B-B14F-4D97-AF65-F5344CB8AC3E}">
        <p14:creationId xmlns:p14="http://schemas.microsoft.com/office/powerpoint/2010/main" val="1948869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(ALLSHOUSE ET AL., 2015, HUANG ET AL., 2021)</a:t>
            </a:r>
          </a:p>
          <a:p>
            <a:pPr marL="0" marR="0" lvl="0" indent="0" algn="r" defTabSz="914400" rtl="1"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(ALLSHOUSE ET AL., 2015, HUANG ET AL., 2021)</a:t>
            </a:r>
          </a:p>
          <a:p>
            <a:pPr marL="0" algn="r" defTabSz="914400" rtl="1" eaLnBrk="1" latinLnBrk="0" hangingPunct="1"/>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16</a:t>
            </a:fld>
            <a:endParaRPr lang="en-US"/>
          </a:p>
        </p:txBody>
      </p:sp>
    </p:spTree>
    <p:extLst>
      <p:ext uri="{BB962C8B-B14F-4D97-AF65-F5344CB8AC3E}">
        <p14:creationId xmlns:p14="http://schemas.microsoft.com/office/powerpoint/2010/main" val="2587566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(Anderson et al., 2022b) /</a:t>
            </a:r>
          </a:p>
          <a:p>
            <a:endParaRPr lang="en-US" dirty="0"/>
          </a:p>
        </p:txBody>
      </p:sp>
      <p:sp>
        <p:nvSpPr>
          <p:cNvPr id="4" name="Slide Number Placeholder 3"/>
          <p:cNvSpPr>
            <a:spLocks noGrp="1"/>
          </p:cNvSpPr>
          <p:nvPr>
            <p:ph type="sldNum" sz="quarter" idx="5"/>
          </p:nvPr>
        </p:nvSpPr>
        <p:spPr/>
        <p:txBody>
          <a:bodyPr/>
          <a:lstStyle/>
          <a:p>
            <a:fld id="{BC1D5EC1-8BD9-F04A-B781-DE6EB65F7EC7}" type="slidenum">
              <a:rPr lang="en-US" smtClean="0"/>
              <a:t>19</a:t>
            </a:fld>
            <a:endParaRPr lang="en-US"/>
          </a:p>
        </p:txBody>
      </p:sp>
    </p:spTree>
    <p:extLst>
      <p:ext uri="{BB962C8B-B14F-4D97-AF65-F5344CB8AC3E}">
        <p14:creationId xmlns:p14="http://schemas.microsoft.com/office/powerpoint/2010/main" val="371455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ADB7B-B558-4556-8B2A-B7405FC9ECE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9BEDD51-BA87-4AAA-B96E-21542A901F2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7D3F75F-13F2-442D-8195-E792D7834C45}"/>
              </a:ext>
            </a:extLst>
          </p:cNvPr>
          <p:cNvSpPr>
            <a:spLocks noGrp="1"/>
          </p:cNvSpPr>
          <p:nvPr>
            <p:ph type="dt" sz="half" idx="10"/>
          </p:nvPr>
        </p:nvSpPr>
        <p:spPr/>
        <p:txBody>
          <a:bodyPr/>
          <a:lstStyle/>
          <a:p>
            <a:fld id="{6A00C0EC-779A-48D1-B3D3-00C2073C5496}" type="datetime1">
              <a:rPr lang="en-US" smtClean="0"/>
              <a:t>7/26/26</a:t>
            </a:fld>
            <a:endParaRPr lang="en-US"/>
          </a:p>
        </p:txBody>
      </p:sp>
      <p:sp>
        <p:nvSpPr>
          <p:cNvPr id="5" name="Footer Placeholder 4">
            <a:extLst>
              <a:ext uri="{FF2B5EF4-FFF2-40B4-BE49-F238E27FC236}">
                <a16:creationId xmlns:a16="http://schemas.microsoft.com/office/drawing/2014/main" id="{FE5D6FC4-4667-445D-BE97-D8BFB5184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5D3268-61B2-4444-9526-D8ABEC4127FF}"/>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4001550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6EBE3-E955-4589-8195-51BD89488A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B41E25-4E18-4914-B573-D3EA3E7CBC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ABB86A-8B43-4CA7-B274-0F38615577DA}"/>
              </a:ext>
            </a:extLst>
          </p:cNvPr>
          <p:cNvSpPr>
            <a:spLocks noGrp="1"/>
          </p:cNvSpPr>
          <p:nvPr>
            <p:ph type="dt" sz="half" idx="10"/>
          </p:nvPr>
        </p:nvSpPr>
        <p:spPr/>
        <p:txBody>
          <a:bodyPr/>
          <a:lstStyle/>
          <a:p>
            <a:fld id="{01AFFE63-B9CE-4798-8C79-F5906EE17C05}" type="datetime1">
              <a:rPr lang="en-US" smtClean="0"/>
              <a:t>7/26/26</a:t>
            </a:fld>
            <a:endParaRPr lang="en-US"/>
          </a:p>
        </p:txBody>
      </p:sp>
      <p:sp>
        <p:nvSpPr>
          <p:cNvPr id="5" name="Footer Placeholder 4">
            <a:extLst>
              <a:ext uri="{FF2B5EF4-FFF2-40B4-BE49-F238E27FC236}">
                <a16:creationId xmlns:a16="http://schemas.microsoft.com/office/drawing/2014/main" id="{9BBE21C2-9252-437F-B984-D0964BE286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DFD67-6710-417C-A4DA-4585CE392819}"/>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2924892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8008CF-5738-4B26-ADAE-37C93F1A2A9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26E0EE-3D4B-4351-B1C4-17151E81365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FA4C9D-39E2-42BD-90C0-7FABFD3808B2}"/>
              </a:ext>
            </a:extLst>
          </p:cNvPr>
          <p:cNvSpPr>
            <a:spLocks noGrp="1"/>
          </p:cNvSpPr>
          <p:nvPr>
            <p:ph type="dt" sz="half" idx="10"/>
          </p:nvPr>
        </p:nvSpPr>
        <p:spPr/>
        <p:txBody>
          <a:bodyPr/>
          <a:lstStyle/>
          <a:p>
            <a:fld id="{2067A5CA-CE04-422A-A843-710DF97A1D63}" type="datetime1">
              <a:rPr lang="en-US" smtClean="0"/>
              <a:t>7/26/26</a:t>
            </a:fld>
            <a:endParaRPr lang="en-US"/>
          </a:p>
        </p:txBody>
      </p:sp>
      <p:sp>
        <p:nvSpPr>
          <p:cNvPr id="5" name="Footer Placeholder 4">
            <a:extLst>
              <a:ext uri="{FF2B5EF4-FFF2-40B4-BE49-F238E27FC236}">
                <a16:creationId xmlns:a16="http://schemas.microsoft.com/office/drawing/2014/main" id="{DB02066B-01E3-481C-A739-7723913656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8C2594-884F-434B-BEE4-0BD350C5444E}"/>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403555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BDB56-7659-4D87-9A38-FEB422F3789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895430-764C-420D-A6C2-673B96F83AA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E7AD6A-98CC-4738-AEFB-6319800CE104}"/>
              </a:ext>
            </a:extLst>
          </p:cNvPr>
          <p:cNvSpPr>
            <a:spLocks noGrp="1"/>
          </p:cNvSpPr>
          <p:nvPr>
            <p:ph type="dt" sz="half" idx="10"/>
          </p:nvPr>
        </p:nvSpPr>
        <p:spPr/>
        <p:txBody>
          <a:bodyPr/>
          <a:lstStyle/>
          <a:p>
            <a:fld id="{366DCF0D-3B6D-4F7F-AAF3-52620B13D3D1}" type="datetime1">
              <a:rPr lang="en-US" smtClean="0"/>
              <a:t>7/26/26</a:t>
            </a:fld>
            <a:endParaRPr lang="en-US"/>
          </a:p>
        </p:txBody>
      </p:sp>
      <p:sp>
        <p:nvSpPr>
          <p:cNvPr id="5" name="Footer Placeholder 4">
            <a:extLst>
              <a:ext uri="{FF2B5EF4-FFF2-40B4-BE49-F238E27FC236}">
                <a16:creationId xmlns:a16="http://schemas.microsoft.com/office/drawing/2014/main" id="{A32097BF-A890-4C7F-8B12-546C7A6132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DC8705-73B7-437A-943D-D1E39922B34D}"/>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2299009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8157F-7B8B-41AB-AC7D-A4CCA3B7F5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78C651-9FC4-460F-AB32-C482FF580D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5A9BE3-AB40-456E-B172-8C6793F6D099}"/>
              </a:ext>
            </a:extLst>
          </p:cNvPr>
          <p:cNvSpPr>
            <a:spLocks noGrp="1"/>
          </p:cNvSpPr>
          <p:nvPr>
            <p:ph type="dt" sz="half" idx="10"/>
          </p:nvPr>
        </p:nvSpPr>
        <p:spPr/>
        <p:txBody>
          <a:bodyPr/>
          <a:lstStyle/>
          <a:p>
            <a:fld id="{FDB67906-EE30-4D12-9129-F5765A1E95D8}" type="datetime1">
              <a:rPr lang="en-US" smtClean="0"/>
              <a:t>7/26/26</a:t>
            </a:fld>
            <a:endParaRPr lang="en-US"/>
          </a:p>
        </p:txBody>
      </p:sp>
      <p:sp>
        <p:nvSpPr>
          <p:cNvPr id="5" name="Footer Placeholder 4">
            <a:extLst>
              <a:ext uri="{FF2B5EF4-FFF2-40B4-BE49-F238E27FC236}">
                <a16:creationId xmlns:a16="http://schemas.microsoft.com/office/drawing/2014/main" id="{CC532AC1-002F-4ED0-B2E0-0082A23A5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74B14-7B5F-4380-AAE2-145F95FBD641}"/>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1817936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07993-2C78-47C0-A017-37D3F0DC31F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0E5965-4330-4498-A2BE-A58DA0583DCA}"/>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1A5830-5154-40D6-86EF-835AC1174717}"/>
              </a:ext>
            </a:extLst>
          </p:cNvPr>
          <p:cNvSpPr>
            <a:spLocks noGrp="1"/>
          </p:cNvSpPr>
          <p:nvPr>
            <p:ph type="dt" sz="half" idx="10"/>
          </p:nvPr>
        </p:nvSpPr>
        <p:spPr/>
        <p:txBody>
          <a:bodyPr/>
          <a:lstStyle/>
          <a:p>
            <a:fld id="{51386F4E-C70C-43E3-BE20-38E3605706E1}" type="datetime1">
              <a:rPr lang="en-US" smtClean="0"/>
              <a:t>7/26/26</a:t>
            </a:fld>
            <a:endParaRPr lang="en-US"/>
          </a:p>
        </p:txBody>
      </p:sp>
      <p:sp>
        <p:nvSpPr>
          <p:cNvPr id="5" name="Footer Placeholder 4">
            <a:extLst>
              <a:ext uri="{FF2B5EF4-FFF2-40B4-BE49-F238E27FC236}">
                <a16:creationId xmlns:a16="http://schemas.microsoft.com/office/drawing/2014/main" id="{29C20788-1A8A-474B-AD60-E764567893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266EB5-BF82-44A3-AEB1-D06E1BA5FC8F}"/>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3711942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BEE26-6590-4896-ADAB-58EBD8D835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E3911C-B525-43B6-844C-5AF18B55E4D8}"/>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29C1D1-020A-4E9D-8309-BAE6CAA8747E}"/>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2FF817-1994-4E4D-86C2-49F3B7E2AF91}"/>
              </a:ext>
            </a:extLst>
          </p:cNvPr>
          <p:cNvSpPr>
            <a:spLocks noGrp="1"/>
          </p:cNvSpPr>
          <p:nvPr>
            <p:ph type="dt" sz="half" idx="10"/>
          </p:nvPr>
        </p:nvSpPr>
        <p:spPr/>
        <p:txBody>
          <a:bodyPr/>
          <a:lstStyle/>
          <a:p>
            <a:fld id="{05D62E04-26B3-4D04-BDDE-464029D48EC6}" type="datetime1">
              <a:rPr lang="en-US" smtClean="0"/>
              <a:t>7/26/26</a:t>
            </a:fld>
            <a:endParaRPr lang="en-US"/>
          </a:p>
        </p:txBody>
      </p:sp>
      <p:sp>
        <p:nvSpPr>
          <p:cNvPr id="6" name="Footer Placeholder 5">
            <a:extLst>
              <a:ext uri="{FF2B5EF4-FFF2-40B4-BE49-F238E27FC236}">
                <a16:creationId xmlns:a16="http://schemas.microsoft.com/office/drawing/2014/main" id="{44FA5A7E-A2C0-4FFA-A52F-E99EC78864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3F234-C287-40AF-BB4A-886C2845A624}"/>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4285481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40A7F-69B6-492F-932D-8B7EB7A2A93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75F9FA-8DE8-4954-A734-B7DF89CF901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4D7710-BF38-4262-B27B-822EED7095C8}"/>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07B32A-65A0-4E43-91A2-6E471FCF39F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48B20-C9AC-40CE-A53F-797320C0045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559B4C-95A0-4EF2-93C7-8AF941C57A31}"/>
              </a:ext>
            </a:extLst>
          </p:cNvPr>
          <p:cNvSpPr>
            <a:spLocks noGrp="1"/>
          </p:cNvSpPr>
          <p:nvPr>
            <p:ph type="dt" sz="half" idx="10"/>
          </p:nvPr>
        </p:nvSpPr>
        <p:spPr/>
        <p:txBody>
          <a:bodyPr/>
          <a:lstStyle/>
          <a:p>
            <a:fld id="{24351088-D24F-4C9A-AAB8-BEF235DD7E02}" type="datetime1">
              <a:rPr lang="en-US" smtClean="0"/>
              <a:t>7/26/26</a:t>
            </a:fld>
            <a:endParaRPr lang="en-US"/>
          </a:p>
        </p:txBody>
      </p:sp>
      <p:sp>
        <p:nvSpPr>
          <p:cNvPr id="8" name="Footer Placeholder 7">
            <a:extLst>
              <a:ext uri="{FF2B5EF4-FFF2-40B4-BE49-F238E27FC236}">
                <a16:creationId xmlns:a16="http://schemas.microsoft.com/office/drawing/2014/main" id="{AB56F973-332F-479F-9F45-41607EB9F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AFC56A-695F-4580-9E84-71BA84A9CF02}"/>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682076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6436F-5B22-484E-9BAA-4A5002E64B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628E08-4EB5-4444-9B82-C07C11D8CB1A}"/>
              </a:ext>
            </a:extLst>
          </p:cNvPr>
          <p:cNvSpPr>
            <a:spLocks noGrp="1"/>
          </p:cNvSpPr>
          <p:nvPr>
            <p:ph type="dt" sz="half" idx="10"/>
          </p:nvPr>
        </p:nvSpPr>
        <p:spPr/>
        <p:txBody>
          <a:bodyPr/>
          <a:lstStyle/>
          <a:p>
            <a:fld id="{33AE64E3-E5E2-4BCA-8AAE-432513166BE9}" type="datetime1">
              <a:rPr lang="en-US" smtClean="0"/>
              <a:t>7/26/26</a:t>
            </a:fld>
            <a:endParaRPr lang="en-US"/>
          </a:p>
        </p:txBody>
      </p:sp>
      <p:sp>
        <p:nvSpPr>
          <p:cNvPr id="4" name="Footer Placeholder 3">
            <a:extLst>
              <a:ext uri="{FF2B5EF4-FFF2-40B4-BE49-F238E27FC236}">
                <a16:creationId xmlns:a16="http://schemas.microsoft.com/office/drawing/2014/main" id="{A73D6F05-E95F-44DB-89E8-8C59E1939B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B50B97-4039-405B-8B65-5782938FA1BF}"/>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61649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24CB0-D48B-4240-BB49-A6B78FCD8E71}"/>
              </a:ext>
            </a:extLst>
          </p:cNvPr>
          <p:cNvSpPr>
            <a:spLocks noGrp="1"/>
          </p:cNvSpPr>
          <p:nvPr>
            <p:ph type="dt" sz="half" idx="10"/>
          </p:nvPr>
        </p:nvSpPr>
        <p:spPr/>
        <p:txBody>
          <a:bodyPr/>
          <a:lstStyle/>
          <a:p>
            <a:fld id="{0A148201-DE74-4468-96BD-EC579837783D}" type="datetime1">
              <a:rPr lang="en-US" smtClean="0"/>
              <a:t>7/26/26</a:t>
            </a:fld>
            <a:endParaRPr lang="en-US"/>
          </a:p>
        </p:txBody>
      </p:sp>
      <p:sp>
        <p:nvSpPr>
          <p:cNvPr id="3" name="Footer Placeholder 2">
            <a:extLst>
              <a:ext uri="{FF2B5EF4-FFF2-40B4-BE49-F238E27FC236}">
                <a16:creationId xmlns:a16="http://schemas.microsoft.com/office/drawing/2014/main" id="{449F8400-3D24-47C5-A395-BAF8645716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B64E14-FD78-4476-B23A-27F6E39AE891}"/>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1796707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A6D3C-8844-49AB-90DC-F9F5F25FC06C}"/>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5083A9-C38A-4688-86C0-07F80F799F8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77A207-1C60-46F0-8A13-07805726482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0AC851-C0F3-4F0B-8C33-736896570BB6}"/>
              </a:ext>
            </a:extLst>
          </p:cNvPr>
          <p:cNvSpPr>
            <a:spLocks noGrp="1"/>
          </p:cNvSpPr>
          <p:nvPr>
            <p:ph type="dt" sz="half" idx="10"/>
          </p:nvPr>
        </p:nvSpPr>
        <p:spPr/>
        <p:txBody>
          <a:bodyPr/>
          <a:lstStyle/>
          <a:p>
            <a:fld id="{C0C38DB0-B592-4CA1-AF82-C990127F711C}" type="datetime1">
              <a:rPr lang="en-US" smtClean="0"/>
              <a:t>7/26/26</a:t>
            </a:fld>
            <a:endParaRPr lang="en-US"/>
          </a:p>
        </p:txBody>
      </p:sp>
      <p:sp>
        <p:nvSpPr>
          <p:cNvPr id="6" name="Footer Placeholder 5">
            <a:extLst>
              <a:ext uri="{FF2B5EF4-FFF2-40B4-BE49-F238E27FC236}">
                <a16:creationId xmlns:a16="http://schemas.microsoft.com/office/drawing/2014/main" id="{60F999BC-7053-4528-87BC-BC7C04ADF1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27493-E6DE-4A2F-9053-D2CD350673E8}"/>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1014148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F8CD-157E-4A5F-8E8C-1A2BB8315F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0A7FBF-664F-4D03-9F35-C30498C8D5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6F34B7-0C08-46E8-BD2E-EDD962779E8D}"/>
              </a:ext>
            </a:extLst>
          </p:cNvPr>
          <p:cNvSpPr>
            <a:spLocks noGrp="1"/>
          </p:cNvSpPr>
          <p:nvPr>
            <p:ph type="dt" sz="half" idx="10"/>
          </p:nvPr>
        </p:nvSpPr>
        <p:spPr/>
        <p:txBody>
          <a:bodyPr/>
          <a:lstStyle/>
          <a:p>
            <a:fld id="{674F8686-2186-49C1-9F33-36443EB69CA2}" type="datetime1">
              <a:rPr lang="en-US" smtClean="0"/>
              <a:t>7/26/26</a:t>
            </a:fld>
            <a:endParaRPr lang="en-US"/>
          </a:p>
        </p:txBody>
      </p:sp>
      <p:sp>
        <p:nvSpPr>
          <p:cNvPr id="5" name="Footer Placeholder 4">
            <a:extLst>
              <a:ext uri="{FF2B5EF4-FFF2-40B4-BE49-F238E27FC236}">
                <a16:creationId xmlns:a16="http://schemas.microsoft.com/office/drawing/2014/main" id="{30C6F35F-269F-4263-A782-03F82C4AD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E2F88-065A-4505-9239-EF54A1567F06}"/>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28562661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D518-E1E4-4709-B136-D5675780738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538173-A6AB-48A0-AAB7-BA0CF10C38DB}"/>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4896C51-6CD6-406F-9D40-484CD21A05B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A09698-DF35-4718-A045-498E37F40A25}"/>
              </a:ext>
            </a:extLst>
          </p:cNvPr>
          <p:cNvSpPr>
            <a:spLocks noGrp="1"/>
          </p:cNvSpPr>
          <p:nvPr>
            <p:ph type="dt" sz="half" idx="10"/>
          </p:nvPr>
        </p:nvSpPr>
        <p:spPr/>
        <p:txBody>
          <a:bodyPr/>
          <a:lstStyle/>
          <a:p>
            <a:fld id="{9482C388-F10E-4DB1-AF1E-B4BAFDC7B354}" type="datetime1">
              <a:rPr lang="en-US" smtClean="0"/>
              <a:t>7/26/26</a:t>
            </a:fld>
            <a:endParaRPr lang="en-US"/>
          </a:p>
        </p:txBody>
      </p:sp>
      <p:sp>
        <p:nvSpPr>
          <p:cNvPr id="6" name="Footer Placeholder 5">
            <a:extLst>
              <a:ext uri="{FF2B5EF4-FFF2-40B4-BE49-F238E27FC236}">
                <a16:creationId xmlns:a16="http://schemas.microsoft.com/office/drawing/2014/main" id="{4BA51187-657A-4810-BE91-C2B05406F5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FD5304-B71E-4027-848C-CDCB66F2A232}"/>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2738075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B147D-0661-492B-A88E-2019DA3C2F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C36896-E6D7-4B61-8263-C3101A334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71DC1-5D1F-4DC2-BF2B-BD89143AE6EF}"/>
              </a:ext>
            </a:extLst>
          </p:cNvPr>
          <p:cNvSpPr>
            <a:spLocks noGrp="1"/>
          </p:cNvSpPr>
          <p:nvPr>
            <p:ph type="dt" sz="half" idx="10"/>
          </p:nvPr>
        </p:nvSpPr>
        <p:spPr/>
        <p:txBody>
          <a:bodyPr/>
          <a:lstStyle/>
          <a:p>
            <a:fld id="{12A62364-9819-4404-98AA-8AA68E716274}" type="datetime1">
              <a:rPr lang="en-US" smtClean="0"/>
              <a:t>7/26/26</a:t>
            </a:fld>
            <a:endParaRPr lang="en-US"/>
          </a:p>
        </p:txBody>
      </p:sp>
      <p:sp>
        <p:nvSpPr>
          <p:cNvPr id="5" name="Footer Placeholder 4">
            <a:extLst>
              <a:ext uri="{FF2B5EF4-FFF2-40B4-BE49-F238E27FC236}">
                <a16:creationId xmlns:a16="http://schemas.microsoft.com/office/drawing/2014/main" id="{713F5109-7011-4F80-81C6-D45B22307A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78837-4A4C-4D74-8B17-92E3BF1493C7}"/>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1373657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5FA26B-295A-445F-A90A-53D81DB5E0B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1ADC15-404A-40E2-B192-FBC26E18512F}"/>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635359-1246-4017-BB40-FD7BA9CF6373}"/>
              </a:ext>
            </a:extLst>
          </p:cNvPr>
          <p:cNvSpPr>
            <a:spLocks noGrp="1"/>
          </p:cNvSpPr>
          <p:nvPr>
            <p:ph type="dt" sz="half" idx="10"/>
          </p:nvPr>
        </p:nvSpPr>
        <p:spPr/>
        <p:txBody>
          <a:bodyPr/>
          <a:lstStyle/>
          <a:p>
            <a:fld id="{C842F061-1ED4-43D5-9ED2-DD10D6D1FCEC}" type="datetime1">
              <a:rPr lang="en-US" smtClean="0"/>
              <a:t>7/26/26</a:t>
            </a:fld>
            <a:endParaRPr lang="en-US"/>
          </a:p>
        </p:txBody>
      </p:sp>
      <p:sp>
        <p:nvSpPr>
          <p:cNvPr id="5" name="Footer Placeholder 4">
            <a:extLst>
              <a:ext uri="{FF2B5EF4-FFF2-40B4-BE49-F238E27FC236}">
                <a16:creationId xmlns:a16="http://schemas.microsoft.com/office/drawing/2014/main" id="{4D1801F7-FFD6-47ED-BDC5-B29B9BB3DC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A9081C-99AC-473A-B953-71A25A096D08}"/>
              </a:ext>
            </a:extLst>
          </p:cNvPr>
          <p:cNvSpPr>
            <a:spLocks noGrp="1"/>
          </p:cNvSpPr>
          <p:nvPr>
            <p:ph type="sldNum" sz="quarter" idx="12"/>
          </p:nvPr>
        </p:nvSpPr>
        <p:spPr/>
        <p:txBody>
          <a:bodyPr/>
          <a:lstStyle/>
          <a:p>
            <a:fld id="{88B95CC5-7E4A-4948-B814-F132B9446D6C}" type="slidenum">
              <a:rPr lang="en-US" smtClean="0"/>
              <a:t>‹#›</a:t>
            </a:fld>
            <a:endParaRPr lang="en-US"/>
          </a:p>
        </p:txBody>
      </p:sp>
    </p:spTree>
    <p:extLst>
      <p:ext uri="{BB962C8B-B14F-4D97-AF65-F5344CB8AC3E}">
        <p14:creationId xmlns:p14="http://schemas.microsoft.com/office/powerpoint/2010/main" val="3296986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09A50-D628-43E7-9D50-6A65C7E5EEB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C3F791C-0952-414C-87A0-E02F9F8D2C3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C019F8-8B7E-462E-8D2F-4DBBDDF73F67}"/>
              </a:ext>
            </a:extLst>
          </p:cNvPr>
          <p:cNvSpPr>
            <a:spLocks noGrp="1"/>
          </p:cNvSpPr>
          <p:nvPr>
            <p:ph type="dt" sz="half" idx="10"/>
          </p:nvPr>
        </p:nvSpPr>
        <p:spPr/>
        <p:txBody>
          <a:bodyPr/>
          <a:lstStyle/>
          <a:p>
            <a:fld id="{CCB16A2E-6988-461F-B769-075DF43B9087}" type="datetime1">
              <a:rPr lang="en-US" smtClean="0"/>
              <a:t>7/26/26</a:t>
            </a:fld>
            <a:endParaRPr lang="en-US"/>
          </a:p>
        </p:txBody>
      </p:sp>
      <p:sp>
        <p:nvSpPr>
          <p:cNvPr id="5" name="Footer Placeholder 4">
            <a:extLst>
              <a:ext uri="{FF2B5EF4-FFF2-40B4-BE49-F238E27FC236}">
                <a16:creationId xmlns:a16="http://schemas.microsoft.com/office/drawing/2014/main" id="{9B9A12A7-908E-4F90-B2B3-6AC841A57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2CAD9-8A7B-4C57-B199-E8B1B1FA61E7}"/>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1561427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416F7-52D6-4A5D-9628-CB44A811D6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E0FD0D-5DFF-4221-A521-F9715B4FB3A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BDFF5F-0E5C-4031-B3FD-CAB7261C5EC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BDAA03-73BC-425F-AC9C-0A9D1A49630C}"/>
              </a:ext>
            </a:extLst>
          </p:cNvPr>
          <p:cNvSpPr>
            <a:spLocks noGrp="1"/>
          </p:cNvSpPr>
          <p:nvPr>
            <p:ph type="dt" sz="half" idx="10"/>
          </p:nvPr>
        </p:nvSpPr>
        <p:spPr/>
        <p:txBody>
          <a:bodyPr/>
          <a:lstStyle/>
          <a:p>
            <a:fld id="{AD9C7C74-3998-4951-9DF5-E6BDDC318C0A}" type="datetime1">
              <a:rPr lang="en-US" smtClean="0"/>
              <a:t>7/26/26</a:t>
            </a:fld>
            <a:endParaRPr lang="en-US"/>
          </a:p>
        </p:txBody>
      </p:sp>
      <p:sp>
        <p:nvSpPr>
          <p:cNvPr id="6" name="Footer Placeholder 5">
            <a:extLst>
              <a:ext uri="{FF2B5EF4-FFF2-40B4-BE49-F238E27FC236}">
                <a16:creationId xmlns:a16="http://schemas.microsoft.com/office/drawing/2014/main" id="{7B24ABAA-7AA1-473B-828B-24BA377BB7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11F198-7473-40A1-8710-8949F128B755}"/>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3098638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5D47-CCF7-4B36-89D0-4F1FC0202F37}"/>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802EA6-B5A2-4AE8-A89E-98E2D7CCA0A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EBD87E0-09FA-4889-879A-43F1B56EC50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5849D1-A932-4BBA-94E1-EF88206D793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0453287-AAD0-47CC-A6E0-C92E8992B28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4E57F8-2FFB-4300-BBA3-A13B3E4572A4}"/>
              </a:ext>
            </a:extLst>
          </p:cNvPr>
          <p:cNvSpPr>
            <a:spLocks noGrp="1"/>
          </p:cNvSpPr>
          <p:nvPr>
            <p:ph type="dt" sz="half" idx="10"/>
          </p:nvPr>
        </p:nvSpPr>
        <p:spPr/>
        <p:txBody>
          <a:bodyPr/>
          <a:lstStyle/>
          <a:p>
            <a:fld id="{8BEE138F-146D-4766-8F14-CE7BB157769C}" type="datetime1">
              <a:rPr lang="en-US" smtClean="0"/>
              <a:t>7/26/26</a:t>
            </a:fld>
            <a:endParaRPr lang="en-US"/>
          </a:p>
        </p:txBody>
      </p:sp>
      <p:sp>
        <p:nvSpPr>
          <p:cNvPr id="8" name="Footer Placeholder 7">
            <a:extLst>
              <a:ext uri="{FF2B5EF4-FFF2-40B4-BE49-F238E27FC236}">
                <a16:creationId xmlns:a16="http://schemas.microsoft.com/office/drawing/2014/main" id="{B173384C-425A-49E2-9A57-63E11B3ED6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49FE63-6785-4A08-B774-712FB09D3EA4}"/>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2997734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847C-CFA6-4B5F-AFFA-7392FCE7C7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78DB3F-1D73-41CA-A4F8-BDD0564B2980}"/>
              </a:ext>
            </a:extLst>
          </p:cNvPr>
          <p:cNvSpPr>
            <a:spLocks noGrp="1"/>
          </p:cNvSpPr>
          <p:nvPr>
            <p:ph type="dt" sz="half" idx="10"/>
          </p:nvPr>
        </p:nvSpPr>
        <p:spPr/>
        <p:txBody>
          <a:bodyPr/>
          <a:lstStyle/>
          <a:p>
            <a:fld id="{20A80275-A345-4ACA-AE58-416C3488E569}" type="datetime1">
              <a:rPr lang="en-US" smtClean="0"/>
              <a:t>7/26/26</a:t>
            </a:fld>
            <a:endParaRPr lang="en-US"/>
          </a:p>
        </p:txBody>
      </p:sp>
      <p:sp>
        <p:nvSpPr>
          <p:cNvPr id="4" name="Footer Placeholder 3">
            <a:extLst>
              <a:ext uri="{FF2B5EF4-FFF2-40B4-BE49-F238E27FC236}">
                <a16:creationId xmlns:a16="http://schemas.microsoft.com/office/drawing/2014/main" id="{6A46CEAA-0634-46EA-94B4-7C37F6548D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CD03DA-CACF-4CA6-BC22-6E3EC1598426}"/>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48617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516D61-67E5-43E4-A565-EA202790AE62}"/>
              </a:ext>
            </a:extLst>
          </p:cNvPr>
          <p:cNvSpPr>
            <a:spLocks noGrp="1"/>
          </p:cNvSpPr>
          <p:nvPr>
            <p:ph type="dt" sz="half" idx="10"/>
          </p:nvPr>
        </p:nvSpPr>
        <p:spPr/>
        <p:txBody>
          <a:bodyPr/>
          <a:lstStyle/>
          <a:p>
            <a:fld id="{F994DF40-19A0-43E5-90A6-7166BBCE78B4}" type="datetime1">
              <a:rPr lang="en-US" smtClean="0"/>
              <a:t>7/26/26</a:t>
            </a:fld>
            <a:endParaRPr lang="en-US"/>
          </a:p>
        </p:txBody>
      </p:sp>
      <p:sp>
        <p:nvSpPr>
          <p:cNvPr id="3" name="Footer Placeholder 2">
            <a:extLst>
              <a:ext uri="{FF2B5EF4-FFF2-40B4-BE49-F238E27FC236}">
                <a16:creationId xmlns:a16="http://schemas.microsoft.com/office/drawing/2014/main" id="{0C647B5C-BF1E-4857-9D71-17F7213329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AB57CA-C61C-48DC-AE04-2550921FF7BC}"/>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2964919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40B82-2D8D-4931-A6C9-14BBFBA693F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A19BE6D-E9AC-4D7A-A2A4-326F8C394B9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585574-7B61-4580-9316-85409B10BA7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C4B76EC-0124-4A85-88EF-990E04F696A2}"/>
              </a:ext>
            </a:extLst>
          </p:cNvPr>
          <p:cNvSpPr>
            <a:spLocks noGrp="1"/>
          </p:cNvSpPr>
          <p:nvPr>
            <p:ph type="dt" sz="half" idx="10"/>
          </p:nvPr>
        </p:nvSpPr>
        <p:spPr/>
        <p:txBody>
          <a:bodyPr/>
          <a:lstStyle/>
          <a:p>
            <a:fld id="{C89F1A17-8951-4701-8D32-EA8C45C27F5C}" type="datetime1">
              <a:rPr lang="en-US" smtClean="0"/>
              <a:t>7/26/26</a:t>
            </a:fld>
            <a:endParaRPr lang="en-US"/>
          </a:p>
        </p:txBody>
      </p:sp>
      <p:sp>
        <p:nvSpPr>
          <p:cNvPr id="6" name="Footer Placeholder 5">
            <a:extLst>
              <a:ext uri="{FF2B5EF4-FFF2-40B4-BE49-F238E27FC236}">
                <a16:creationId xmlns:a16="http://schemas.microsoft.com/office/drawing/2014/main" id="{9993E6BB-BF0E-4C2B-B0DB-9A277EF275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852DF3-7882-4D85-9A41-87D93141A21D}"/>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103384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DAE7-B206-4887-96D3-BDF93E0FBE9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2E8FC93-7BC4-44E2-80E5-21CB06EDF62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A110BB9-5800-40D8-904C-2D2AB607A09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F274041-8718-4A4E-9356-59F728DCDF90}"/>
              </a:ext>
            </a:extLst>
          </p:cNvPr>
          <p:cNvSpPr>
            <a:spLocks noGrp="1"/>
          </p:cNvSpPr>
          <p:nvPr>
            <p:ph type="dt" sz="half" idx="10"/>
          </p:nvPr>
        </p:nvSpPr>
        <p:spPr/>
        <p:txBody>
          <a:bodyPr/>
          <a:lstStyle/>
          <a:p>
            <a:fld id="{74A6572C-75A6-45B4-A4FA-D4565BDBDADC}" type="datetime1">
              <a:rPr lang="en-US" smtClean="0"/>
              <a:t>7/26/26</a:t>
            </a:fld>
            <a:endParaRPr lang="en-US"/>
          </a:p>
        </p:txBody>
      </p:sp>
      <p:sp>
        <p:nvSpPr>
          <p:cNvPr id="6" name="Footer Placeholder 5">
            <a:extLst>
              <a:ext uri="{FF2B5EF4-FFF2-40B4-BE49-F238E27FC236}">
                <a16:creationId xmlns:a16="http://schemas.microsoft.com/office/drawing/2014/main" id="{591BF8A0-AB1F-4156-83C0-B2DC55AC40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848110-6894-431B-B48C-41C033032D68}"/>
              </a:ext>
            </a:extLst>
          </p:cNvPr>
          <p:cNvSpPr>
            <a:spLocks noGrp="1"/>
          </p:cNvSpPr>
          <p:nvPr>
            <p:ph type="sldNum" sz="quarter" idx="12"/>
          </p:nvPr>
        </p:nvSpPr>
        <p:spPr/>
        <p:txBody>
          <a:bodyPr/>
          <a:lstStyle/>
          <a:p>
            <a:fld id="{E85C1AD3-265B-6849-A584-27DB55E4C663}" type="slidenum">
              <a:rPr lang="en-US" smtClean="0"/>
              <a:t>‹#›</a:t>
            </a:fld>
            <a:endParaRPr lang="en-US"/>
          </a:p>
        </p:txBody>
      </p:sp>
    </p:spTree>
    <p:extLst>
      <p:ext uri="{BB962C8B-B14F-4D97-AF65-F5344CB8AC3E}">
        <p14:creationId xmlns:p14="http://schemas.microsoft.com/office/powerpoint/2010/main" val="3152358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63A8EA-3E20-4638-8111-D318A2A9447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4FB4E-3B24-4D6F-B9BB-EA82CBE6964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8DC94-ADAF-4198-8827-20CA8790EA4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703ABA8-364F-463C-B54E-5437C48C57EC}" type="datetime1">
              <a:rPr lang="en-US" smtClean="0"/>
              <a:t>7/26/26</a:t>
            </a:fld>
            <a:endParaRPr lang="en-US"/>
          </a:p>
        </p:txBody>
      </p:sp>
      <p:sp>
        <p:nvSpPr>
          <p:cNvPr id="5" name="Footer Placeholder 4">
            <a:extLst>
              <a:ext uri="{FF2B5EF4-FFF2-40B4-BE49-F238E27FC236}">
                <a16:creationId xmlns:a16="http://schemas.microsoft.com/office/drawing/2014/main" id="{31DE7803-5420-43C2-8375-E8267A35D11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956375-1AF2-4D7F-A4EF-173318975AC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5C1AD3-265B-6849-A584-27DB55E4C663}" type="slidenum">
              <a:rPr lang="en-US" smtClean="0"/>
              <a:t>‹#›</a:t>
            </a:fld>
            <a:endParaRPr lang="en-US"/>
          </a:p>
        </p:txBody>
      </p:sp>
    </p:spTree>
    <p:extLst>
      <p:ext uri="{BB962C8B-B14F-4D97-AF65-F5344CB8AC3E}">
        <p14:creationId xmlns:p14="http://schemas.microsoft.com/office/powerpoint/2010/main" val="273469199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Times New Roman" panose="02020603050405020304" pitchFamily="18"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22B7DD-6C18-4BF5-902F-D7A3838B3A5F}"/>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99BD33C-BB6F-46B3-8B14-A0CBADB0BBD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757140-027E-4B21-8156-C21FE269F13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EFE91E-FA70-4ED2-A78D-D35D535B9B38}" type="datetime1">
              <a:rPr lang="en-US" smtClean="0"/>
              <a:t>7/26/26</a:t>
            </a:fld>
            <a:endParaRPr lang="en-US"/>
          </a:p>
        </p:txBody>
      </p:sp>
      <p:sp>
        <p:nvSpPr>
          <p:cNvPr id="5" name="Footer Placeholder 4">
            <a:extLst>
              <a:ext uri="{FF2B5EF4-FFF2-40B4-BE49-F238E27FC236}">
                <a16:creationId xmlns:a16="http://schemas.microsoft.com/office/drawing/2014/main" id="{C63EEA42-4C4D-48FD-BFD0-6BF637BF1A70}"/>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770A4A-A1B5-4E1B-9552-B57BBC1713A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95CC5-7E4A-4948-B814-F132B9446D6C}" type="slidenum">
              <a:rPr lang="en-US" smtClean="0"/>
              <a:t>‹#›</a:t>
            </a:fld>
            <a:endParaRPr lang="en-US"/>
          </a:p>
        </p:txBody>
      </p:sp>
    </p:spTree>
    <p:extLst>
      <p:ext uri="{BB962C8B-B14F-4D97-AF65-F5344CB8AC3E}">
        <p14:creationId xmlns:p14="http://schemas.microsoft.com/office/powerpoint/2010/main" val="237132247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367B50-D083-48AB-91E0-810DD226FAF5}"/>
              </a:ext>
            </a:extLst>
          </p:cNvPr>
          <p:cNvPicPr>
            <a:picLocks noChangeAspect="1"/>
          </p:cNvPicPr>
          <p:nvPr/>
        </p:nvPicPr>
        <p:blipFill>
          <a:blip r:embed="rId2"/>
          <a:stretch>
            <a:fillRect/>
          </a:stretch>
        </p:blipFill>
        <p:spPr>
          <a:xfrm>
            <a:off x="0" y="0"/>
            <a:ext cx="9144000" cy="6858000"/>
          </a:xfrm>
          <a:prstGeom prst="rect">
            <a:avLst/>
          </a:prstGeom>
        </p:spPr>
      </p:pic>
      <p:sp>
        <p:nvSpPr>
          <p:cNvPr id="2" name="Slide Number Placeholder 1">
            <a:extLst>
              <a:ext uri="{FF2B5EF4-FFF2-40B4-BE49-F238E27FC236}">
                <a16:creationId xmlns:a16="http://schemas.microsoft.com/office/drawing/2014/main" id="{70BC1619-F691-4E31-9346-23A692E5111A}"/>
              </a:ext>
            </a:extLst>
          </p:cNvPr>
          <p:cNvSpPr>
            <a:spLocks noGrp="1"/>
          </p:cNvSpPr>
          <p:nvPr>
            <p:ph type="sldNum" sz="quarter" idx="12"/>
          </p:nvPr>
        </p:nvSpPr>
        <p:spPr/>
        <p:txBody>
          <a:bodyPr/>
          <a:lstStyle/>
          <a:p>
            <a:fld id="{E85C1AD3-265B-6849-A584-27DB55E4C663}" type="slidenum">
              <a:rPr lang="en-US" smtClean="0"/>
              <a:t>1</a:t>
            </a:fld>
            <a:endParaRPr lang="en-US"/>
          </a:p>
        </p:txBody>
      </p:sp>
    </p:spTree>
    <p:extLst>
      <p:ext uri="{BB962C8B-B14F-4D97-AF65-F5344CB8AC3E}">
        <p14:creationId xmlns:p14="http://schemas.microsoft.com/office/powerpoint/2010/main" val="2429279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9BCB35-8DFA-4310-8134-F39A74C2E717}"/>
              </a:ext>
            </a:extLst>
          </p:cNvPr>
          <p:cNvSpPr txBox="1"/>
          <p:nvPr/>
        </p:nvSpPr>
        <p:spPr>
          <a:xfrm>
            <a:off x="751438" y="820505"/>
            <a:ext cx="7641124" cy="1600438"/>
          </a:xfrm>
          <a:prstGeom prst="rect">
            <a:avLst/>
          </a:prstGeom>
          <a:noFill/>
        </p:spPr>
        <p:txBody>
          <a:bodyPr wrap="square">
            <a:spAutoFit/>
          </a:bodyPr>
          <a:lstStyle/>
          <a:p>
            <a:pPr>
              <a:buNone/>
            </a:pPr>
            <a:r>
              <a:rPr lang="en-GB" sz="2000" b="1" dirty="0">
                <a:solidFill>
                  <a:srgbClr val="FF9933"/>
                </a:solidFill>
                <a:latin typeface="Times New Roman" panose="02020603050405020304" pitchFamily="18" charset="0"/>
                <a:cs typeface="Times New Roman" panose="02020603050405020304" pitchFamily="18" charset="0"/>
              </a:rPr>
              <a:t>Body Mass Index</a:t>
            </a:r>
          </a:p>
          <a:p>
            <a:pPr>
              <a:buNone/>
            </a:pPr>
            <a:endParaRPr lang="en-GB" sz="1800" dirty="0">
              <a:solidFill>
                <a:schemeClr val="bg1"/>
              </a:solidFill>
              <a:latin typeface="Times New Roman" panose="02020603050405020304" pitchFamily="18" charset="0"/>
              <a:cs typeface="Times New Roman" panose="02020603050405020304" pitchFamily="18" charset="0"/>
            </a:endParaRPr>
          </a:p>
          <a:p>
            <a:pPr>
              <a:buNone/>
            </a:pPr>
            <a:r>
              <a:rPr lang="en-GB" sz="1900" dirty="0">
                <a:solidFill>
                  <a:schemeClr val="bg1"/>
                </a:solidFill>
                <a:latin typeface="Times New Roman" panose="02020603050405020304" pitchFamily="18" charset="0"/>
                <a:cs typeface="Times New Roman" panose="02020603050405020304" pitchFamily="18" charset="0"/>
              </a:rPr>
              <a:t>Data from a 2015 meta-analysis indicated that lower body mass index (BMI) &lt;18.5 was associated with an earlier age at natural menopause compared with women with normal BMI</a:t>
            </a:r>
          </a:p>
        </p:txBody>
      </p:sp>
      <p:sp>
        <p:nvSpPr>
          <p:cNvPr id="3" name="TextBox 2">
            <a:extLst>
              <a:ext uri="{FF2B5EF4-FFF2-40B4-BE49-F238E27FC236}">
                <a16:creationId xmlns:a16="http://schemas.microsoft.com/office/drawing/2014/main" id="{03B9AA51-3723-492F-BCAE-60C4B803C0F8}"/>
              </a:ext>
            </a:extLst>
          </p:cNvPr>
          <p:cNvSpPr txBox="1"/>
          <p:nvPr/>
        </p:nvSpPr>
        <p:spPr>
          <a:xfrm>
            <a:off x="649475" y="5934343"/>
            <a:ext cx="6544491" cy="276999"/>
          </a:xfrm>
          <a:prstGeom prst="rect">
            <a:avLst/>
          </a:prstGeom>
          <a:noFill/>
        </p:spPr>
        <p:txBody>
          <a:bodyPr wrap="square">
            <a:spAutoFit/>
          </a:bodyPr>
          <a:lstStyle/>
          <a:p>
            <a:r>
              <a:rPr lang="it-IT" sz="1200" b="0" i="0" u="none" strike="noStrike" baseline="0" dirty="0">
                <a:solidFill>
                  <a:schemeClr val="bg1"/>
                </a:solidFill>
              </a:rPr>
              <a:t>Chemaitilly et al., 2017 / Silvén et al., 2022 / Peycheva et al., 2022 / Jungari and Chauhan, 2017  </a:t>
            </a:r>
            <a:endParaRPr lang="en-US" sz="1200" dirty="0">
              <a:solidFill>
                <a:schemeClr val="bg1"/>
              </a:solidFill>
            </a:endParaRPr>
          </a:p>
        </p:txBody>
      </p:sp>
      <p:cxnSp>
        <p:nvCxnSpPr>
          <p:cNvPr id="4" name="Straight Connector 3">
            <a:extLst>
              <a:ext uri="{FF2B5EF4-FFF2-40B4-BE49-F238E27FC236}">
                <a16:creationId xmlns:a16="http://schemas.microsoft.com/office/drawing/2014/main" id="{FFD220A7-AB5E-4F1F-B31C-75A6636032C2}"/>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FF0ED73B-1361-482D-9975-49CE7636AA44}"/>
              </a:ext>
            </a:extLst>
          </p:cNvPr>
          <p:cNvSpPr txBox="1"/>
          <p:nvPr/>
        </p:nvSpPr>
        <p:spPr>
          <a:xfrm>
            <a:off x="751437" y="2663006"/>
            <a:ext cx="7314389" cy="3016210"/>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Socio-economic Status</a:t>
            </a:r>
            <a:br>
              <a:rPr lang="en-GB" sz="1800" dirty="0">
                <a:solidFill>
                  <a:schemeClr val="bg1"/>
                </a:solidFill>
                <a:latin typeface="Times New Roman" panose="02020603050405020304" pitchFamily="18" charset="0"/>
                <a:cs typeface="Times New Roman" panose="02020603050405020304" pitchFamily="18" charset="0"/>
              </a:rPr>
            </a:br>
            <a:br>
              <a:rPr lang="en-GB" sz="180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Based on 11 studies, a 2014 meta-analysis reported that onset of menopause was later in women with middle (higher school certificate/diploma) and higher (university or higher degree) education levels, compared to in women with lower education </a:t>
            </a:r>
            <a:br>
              <a:rPr lang="en-GB" sz="1900" dirty="0">
                <a:solidFill>
                  <a:schemeClr val="bg1"/>
                </a:solidFill>
                <a:latin typeface="Times New Roman" panose="02020603050405020304" pitchFamily="18" charset="0"/>
                <a:cs typeface="Times New Roman" panose="02020603050405020304" pitchFamily="18" charset="0"/>
              </a:rPr>
            </a:br>
            <a:br>
              <a:rPr lang="en-GB" sz="190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More recently, a Finnish study indicated that women with POI had lower socio-economic status and levels of education compared with the general population </a:t>
            </a:r>
            <a:endParaRPr lang="en-US" sz="1900"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F983BAA-2F0D-45AF-A703-024842AB24AF}"/>
              </a:ext>
            </a:extLst>
          </p:cNvPr>
          <p:cNvSpPr>
            <a:spLocks noGrp="1"/>
          </p:cNvSpPr>
          <p:nvPr>
            <p:ph type="sldNum" sz="quarter" idx="12"/>
          </p:nvPr>
        </p:nvSpPr>
        <p:spPr/>
        <p:txBody>
          <a:bodyPr/>
          <a:lstStyle/>
          <a:p>
            <a:fld id="{E85C1AD3-265B-6849-A584-27DB55E4C663}" type="slidenum">
              <a:rPr lang="en-US" smtClean="0"/>
              <a:t>10</a:t>
            </a:fld>
            <a:endParaRPr lang="en-US"/>
          </a:p>
        </p:txBody>
      </p:sp>
    </p:spTree>
    <p:extLst>
      <p:ext uri="{BB962C8B-B14F-4D97-AF65-F5344CB8AC3E}">
        <p14:creationId xmlns:p14="http://schemas.microsoft.com/office/powerpoint/2010/main" val="4263184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0EFD6-E8A0-9772-8342-BAC1D130370C}"/>
              </a:ext>
            </a:extLst>
          </p:cNvPr>
          <p:cNvSpPr>
            <a:spLocks noGrp="1"/>
          </p:cNvSpPr>
          <p:nvPr>
            <p:ph type="title"/>
          </p:nvPr>
        </p:nvSpPr>
        <p:spPr>
          <a:xfrm>
            <a:off x="778881" y="958992"/>
            <a:ext cx="7586238" cy="2560566"/>
          </a:xfrm>
        </p:spPr>
        <p:txBody>
          <a:bodyPr>
            <a:noAutofit/>
          </a:bodyPr>
          <a:lstStyle/>
          <a:p>
            <a:r>
              <a:rPr lang="en-GB" sz="2000" b="1" dirty="0">
                <a:solidFill>
                  <a:srgbClr val="FF9933"/>
                </a:solidFill>
              </a:rPr>
              <a:t>Smoking</a:t>
            </a:r>
            <a:br>
              <a:rPr lang="en-GB" sz="1050" dirty="0">
                <a:solidFill>
                  <a:schemeClr val="bg1"/>
                </a:solidFill>
              </a:rPr>
            </a:br>
            <a:br>
              <a:rPr lang="en-GB" sz="1050" dirty="0">
                <a:solidFill>
                  <a:schemeClr val="bg1"/>
                </a:solidFill>
              </a:rPr>
            </a:br>
            <a:r>
              <a:rPr lang="en-GB" sz="1900" dirty="0">
                <a:solidFill>
                  <a:schemeClr val="bg1"/>
                </a:solidFill>
              </a:rPr>
              <a:t>Multiple studies have linked smoking to an earlier age of natural menopause</a:t>
            </a:r>
            <a:br>
              <a:rPr lang="en-GB" sz="1050" dirty="0">
                <a:solidFill>
                  <a:schemeClr val="bg1"/>
                </a:solidFill>
              </a:rPr>
            </a:br>
            <a:br>
              <a:rPr lang="en-GB" sz="1050" dirty="0">
                <a:solidFill>
                  <a:schemeClr val="bg1"/>
                </a:solidFill>
              </a:rPr>
            </a:br>
            <a:br>
              <a:rPr lang="en-GB" sz="1050" dirty="0">
                <a:solidFill>
                  <a:schemeClr val="bg1"/>
                </a:solidFill>
              </a:rPr>
            </a:br>
            <a:r>
              <a:rPr lang="en-GB" sz="2000" b="1" dirty="0">
                <a:solidFill>
                  <a:srgbClr val="FF9933"/>
                </a:solidFill>
              </a:rPr>
              <a:t>Alcohol</a:t>
            </a:r>
            <a:br>
              <a:rPr lang="en-GB" sz="1800" dirty="0">
                <a:solidFill>
                  <a:schemeClr val="bg1"/>
                </a:solidFill>
              </a:rPr>
            </a:br>
            <a:br>
              <a:rPr lang="en-GB" sz="1800" dirty="0">
                <a:solidFill>
                  <a:schemeClr val="bg1"/>
                </a:solidFill>
              </a:rPr>
            </a:br>
            <a:r>
              <a:rPr lang="en-GB" sz="1900" dirty="0">
                <a:solidFill>
                  <a:schemeClr val="bg1"/>
                </a:solidFill>
              </a:rPr>
              <a:t>Consumption seems to be inversely associated with age at natural menopause. Data from </a:t>
            </a:r>
            <a:r>
              <a:rPr lang="en-GB" sz="1900" dirty="0" err="1">
                <a:solidFill>
                  <a:schemeClr val="bg1"/>
                </a:solidFill>
              </a:rPr>
              <a:t>alarge</a:t>
            </a:r>
            <a:r>
              <a:rPr lang="en-GB" sz="1900" dirty="0">
                <a:solidFill>
                  <a:schemeClr val="bg1"/>
                </a:solidFill>
              </a:rPr>
              <a:t> prospective study suggest a weak association of moderate alcohol intake </a:t>
            </a:r>
            <a:br>
              <a:rPr lang="en-GB" sz="1800" dirty="0">
                <a:solidFill>
                  <a:schemeClr val="bg1"/>
                </a:solidFill>
              </a:rPr>
            </a:br>
            <a:br>
              <a:rPr lang="en-GB" sz="1800" dirty="0">
                <a:solidFill>
                  <a:schemeClr val="bg1"/>
                </a:solidFill>
              </a:rPr>
            </a:br>
            <a:endParaRPr lang="en-US" sz="1800" dirty="0">
              <a:solidFill>
                <a:schemeClr val="bg1"/>
              </a:solidFill>
            </a:endParaRPr>
          </a:p>
        </p:txBody>
      </p:sp>
      <p:sp>
        <p:nvSpPr>
          <p:cNvPr id="3" name="TextBox 2">
            <a:extLst>
              <a:ext uri="{FF2B5EF4-FFF2-40B4-BE49-F238E27FC236}">
                <a16:creationId xmlns:a16="http://schemas.microsoft.com/office/drawing/2014/main" id="{EA3E3E92-1957-4FC9-B240-FB675AECD1CE}"/>
              </a:ext>
            </a:extLst>
          </p:cNvPr>
          <p:cNvSpPr txBox="1"/>
          <p:nvPr/>
        </p:nvSpPr>
        <p:spPr>
          <a:xfrm>
            <a:off x="649475" y="5934343"/>
            <a:ext cx="6544491" cy="461665"/>
          </a:xfrm>
          <a:prstGeom prst="rect">
            <a:avLst/>
          </a:prstGeom>
          <a:noFill/>
        </p:spPr>
        <p:txBody>
          <a:bodyPr wrap="square">
            <a:spAutoFit/>
          </a:bodyPr>
          <a:lstStyle/>
          <a:p>
            <a:r>
              <a:rPr lang="da-DK" sz="1200" b="0" i="0" u="none" strike="noStrike" baseline="0" dirty="0">
                <a:solidFill>
                  <a:schemeClr val="bg1"/>
                </a:solidFill>
              </a:rPr>
              <a:t>Kato et al., 1998, Schoenaker et al., 2014, Oboni et al., 2016, Zhu et al., 2018a, Ruth et al., 2021 / Peycheva et al., 2022 / Wang et al., 2015  </a:t>
            </a:r>
            <a:endParaRPr lang="en-US" sz="1200" dirty="0">
              <a:solidFill>
                <a:schemeClr val="bg1"/>
              </a:solidFill>
            </a:endParaRPr>
          </a:p>
        </p:txBody>
      </p:sp>
      <p:cxnSp>
        <p:nvCxnSpPr>
          <p:cNvPr id="4" name="Straight Connector 3">
            <a:extLst>
              <a:ext uri="{FF2B5EF4-FFF2-40B4-BE49-F238E27FC236}">
                <a16:creationId xmlns:a16="http://schemas.microsoft.com/office/drawing/2014/main" id="{C6380275-AE61-48E4-BFF9-3E08FF96FFBE}"/>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79D333C6-14C4-4708-AD81-219F1060C543}"/>
              </a:ext>
            </a:extLst>
          </p:cNvPr>
          <p:cNvSpPr txBox="1"/>
          <p:nvPr/>
        </p:nvSpPr>
        <p:spPr>
          <a:xfrm>
            <a:off x="778881" y="3434822"/>
            <a:ext cx="7464367" cy="2492990"/>
          </a:xfrm>
          <a:prstGeom prst="rect">
            <a:avLst/>
          </a:prstGeom>
          <a:noFill/>
        </p:spPr>
        <p:txBody>
          <a:bodyPr wrap="square">
            <a:spAutoFit/>
          </a:bodyPr>
          <a:lstStyle/>
          <a:p>
            <a:r>
              <a:rPr lang="en-GB" sz="1800" b="1" dirty="0">
                <a:solidFill>
                  <a:srgbClr val="FF9933"/>
                </a:solidFill>
                <a:latin typeface="Times New Roman" panose="02020603050405020304" pitchFamily="18" charset="0"/>
                <a:cs typeface="Times New Roman" panose="02020603050405020304" pitchFamily="18" charset="0"/>
              </a:rPr>
              <a:t>Infectious Causes</a:t>
            </a:r>
            <a:br>
              <a:rPr lang="en-GB" sz="1000" dirty="0">
                <a:solidFill>
                  <a:srgbClr val="FF9933"/>
                </a:solidFill>
                <a:latin typeface="Times New Roman" panose="02020603050405020304" pitchFamily="18" charset="0"/>
                <a:cs typeface="Times New Roman" panose="02020603050405020304" pitchFamily="18" charset="0"/>
              </a:rPr>
            </a:br>
            <a:endParaRPr lang="en-GB" sz="1000" dirty="0">
              <a:solidFill>
                <a:srgbClr val="FF9933"/>
              </a:solidFill>
              <a:latin typeface="Times New Roman" panose="02020603050405020304" pitchFamily="18" charset="0"/>
              <a:cs typeface="Times New Roman" panose="02020603050405020304" pitchFamily="18" charset="0"/>
            </a:endParaRPr>
          </a:p>
          <a:p>
            <a:r>
              <a:rPr lang="en-GB" sz="1800" dirty="0">
                <a:solidFill>
                  <a:schemeClr val="bg1"/>
                </a:solidFill>
                <a:latin typeface="Times New Roman" panose="02020603050405020304" pitchFamily="18" charset="0"/>
                <a:cs typeface="Times New Roman" panose="02020603050405020304" pitchFamily="18" charset="0"/>
              </a:rPr>
              <a:t>POI has been reported following various infections, including mumps, HIV, herpes zoster, cytomegalovirus, tuberculosis, malaria, varicella, and shigella</a:t>
            </a:r>
            <a:br>
              <a:rPr lang="en-GB" sz="1800" dirty="0">
                <a:solidFill>
                  <a:schemeClr val="bg1"/>
                </a:solidFill>
                <a:latin typeface="Times New Roman" panose="02020603050405020304" pitchFamily="18" charset="0"/>
                <a:cs typeface="Times New Roman" panose="02020603050405020304" pitchFamily="18" charset="0"/>
              </a:rPr>
            </a:br>
            <a:r>
              <a:rPr lang="en-GB" sz="1800" dirty="0">
                <a:solidFill>
                  <a:schemeClr val="bg1"/>
                </a:solidFill>
                <a:latin typeface="Times New Roman" panose="02020603050405020304" pitchFamily="18" charset="0"/>
                <a:cs typeface="Times New Roman" panose="02020603050405020304" pitchFamily="18" charset="0"/>
              </a:rPr>
              <a:t>However, only mumps oophoritis has been considered a cause of POI, explaining 3 to 7% of women POI a 2022 study of 3059 US women living with or at risk of HIV reported a prevalence of POI and early menopause similar to that reported globally</a:t>
            </a:r>
            <a:r>
              <a:rPr lang="en-GB" sz="1800" dirty="0">
                <a:latin typeface="Times New Roman" panose="02020603050405020304" pitchFamily="18" charset="0"/>
                <a:cs typeface="Times New Roman" panose="02020603050405020304" pitchFamily="18" charset="0"/>
              </a:rPr>
              <a:t> </a:t>
            </a:r>
            <a:br>
              <a:rPr lang="en-GB"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3EDA48F-D699-4D9E-9A61-1E3599BDD014}"/>
              </a:ext>
            </a:extLst>
          </p:cNvPr>
          <p:cNvSpPr>
            <a:spLocks noGrp="1"/>
          </p:cNvSpPr>
          <p:nvPr>
            <p:ph type="sldNum" sz="quarter" idx="12"/>
          </p:nvPr>
        </p:nvSpPr>
        <p:spPr/>
        <p:txBody>
          <a:bodyPr/>
          <a:lstStyle/>
          <a:p>
            <a:fld id="{E85C1AD3-265B-6849-A584-27DB55E4C663}" type="slidenum">
              <a:rPr lang="en-US" smtClean="0"/>
              <a:t>11</a:t>
            </a:fld>
            <a:endParaRPr lang="en-US"/>
          </a:p>
        </p:txBody>
      </p:sp>
    </p:spTree>
    <p:extLst>
      <p:ext uri="{BB962C8B-B14F-4D97-AF65-F5344CB8AC3E}">
        <p14:creationId xmlns:p14="http://schemas.microsoft.com/office/powerpoint/2010/main" val="1409194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910E81-6731-421E-9CC0-ED3D6F1BE8B6}"/>
              </a:ext>
            </a:extLst>
          </p:cNvPr>
          <p:cNvSpPr txBox="1"/>
          <p:nvPr/>
        </p:nvSpPr>
        <p:spPr>
          <a:xfrm>
            <a:off x="818148" y="963752"/>
            <a:ext cx="7507703" cy="4355038"/>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Coexisting Medical Conditions</a:t>
            </a:r>
            <a:br>
              <a:rPr lang="en-GB" sz="2000" dirty="0">
                <a:solidFill>
                  <a:schemeClr val="bg1"/>
                </a:solidFill>
                <a:latin typeface="Times New Roman" panose="02020603050405020304" pitchFamily="18" charset="0"/>
                <a:cs typeface="Times New Roman" panose="02020603050405020304" pitchFamily="18" charset="0"/>
              </a:rPr>
            </a:br>
            <a:br>
              <a:rPr lang="en-GB" sz="110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A recent population-based study of women with </a:t>
            </a:r>
            <a:r>
              <a:rPr lang="en-GB" sz="1900" b="1" dirty="0">
                <a:solidFill>
                  <a:schemeClr val="bg1"/>
                </a:solidFill>
                <a:latin typeface="Times New Roman" panose="02020603050405020304" pitchFamily="18" charset="0"/>
                <a:cs typeface="Times New Roman" panose="02020603050405020304" pitchFamily="18" charset="0"/>
              </a:rPr>
              <a:t>PCOS</a:t>
            </a:r>
            <a:r>
              <a:rPr lang="en-GB" sz="1900" dirty="0">
                <a:solidFill>
                  <a:schemeClr val="bg1"/>
                </a:solidFill>
                <a:latin typeface="Times New Roman" panose="02020603050405020304" pitchFamily="18" charset="0"/>
                <a:cs typeface="Times New Roman" panose="02020603050405020304" pitchFamily="18" charset="0"/>
              </a:rPr>
              <a:t> (n=7049) and women without PCOS (n=70490) reported that the risk for POI was significantly higher in women with PCOS than controls</a:t>
            </a:r>
            <a:br>
              <a:rPr lang="en-GB" sz="1900" dirty="0">
                <a:solidFill>
                  <a:schemeClr val="bg1"/>
                </a:solidFill>
                <a:latin typeface="Times New Roman" panose="02020603050405020304" pitchFamily="18" charset="0"/>
                <a:cs typeface="Times New Roman" panose="02020603050405020304" pitchFamily="18" charset="0"/>
              </a:rPr>
            </a:br>
            <a:br>
              <a:rPr lang="en-GB" sz="1900" dirty="0">
                <a:solidFill>
                  <a:schemeClr val="bg1"/>
                </a:solidFill>
                <a:latin typeface="Times New Roman" panose="02020603050405020304" pitchFamily="18" charset="0"/>
                <a:cs typeface="Times New Roman" panose="02020603050405020304" pitchFamily="18" charset="0"/>
              </a:rPr>
            </a:br>
            <a:r>
              <a:rPr lang="en-GB" sz="1900" b="1" u="sng" dirty="0">
                <a:solidFill>
                  <a:schemeClr val="bg1"/>
                </a:solidFill>
                <a:latin typeface="Times New Roman" panose="02020603050405020304" pitchFamily="18" charset="0"/>
                <a:cs typeface="Times New Roman" panose="02020603050405020304" pitchFamily="18" charset="0"/>
              </a:rPr>
              <a:t>Galactosemia</a:t>
            </a:r>
            <a:r>
              <a:rPr lang="en-GB" sz="1900" dirty="0">
                <a:solidFill>
                  <a:schemeClr val="bg1"/>
                </a:solidFill>
                <a:latin typeface="Times New Roman" panose="02020603050405020304" pitchFamily="18" charset="0"/>
                <a:cs typeface="Times New Roman" panose="02020603050405020304" pitchFamily="18" charset="0"/>
              </a:rPr>
              <a:t> is an inherited metabolic disorder that affects about 1 in 50000 live births in the United States. In a recent cohort study of 102 post-pubertal girls and women with galactosemia, only 68% achieved spontaneous menarche; fewer than 50% of these women were still cycling regularly after 3 years, and fewer than 15% were cycling regularly after 10 years </a:t>
            </a:r>
            <a:br>
              <a:rPr lang="en-GB" sz="1800" dirty="0">
                <a:solidFill>
                  <a:schemeClr val="bg1"/>
                </a:solidFill>
                <a:latin typeface="Times New Roman" panose="02020603050405020304" pitchFamily="18" charset="0"/>
                <a:cs typeface="Times New Roman" panose="02020603050405020304" pitchFamily="18" charset="0"/>
              </a:rPr>
            </a:br>
            <a:endParaRPr lang="en-GB" sz="1800" dirty="0">
              <a:solidFill>
                <a:schemeClr val="bg1"/>
              </a:solidFill>
              <a:latin typeface="Times New Roman" panose="02020603050405020304" pitchFamily="18" charset="0"/>
              <a:cs typeface="Times New Roman" panose="02020603050405020304" pitchFamily="18" charset="0"/>
            </a:endParaRPr>
          </a:p>
          <a:p>
            <a:r>
              <a:rPr lang="en-GB" sz="1900" dirty="0">
                <a:solidFill>
                  <a:schemeClr val="bg1"/>
                </a:solidFill>
                <a:latin typeface="Times New Roman" panose="02020603050405020304" pitchFamily="18" charset="0"/>
                <a:cs typeface="Times New Roman" panose="02020603050405020304" pitchFamily="18" charset="0"/>
              </a:rPr>
              <a:t>Autoimmune disease, especially </a:t>
            </a:r>
            <a:r>
              <a:rPr lang="en-GB" sz="1900" b="1" u="sng" dirty="0">
                <a:solidFill>
                  <a:schemeClr val="bg1"/>
                </a:solidFill>
                <a:latin typeface="Times New Roman" panose="02020603050405020304" pitchFamily="18" charset="0"/>
                <a:cs typeface="Times New Roman" panose="02020603050405020304" pitchFamily="18" charset="0"/>
              </a:rPr>
              <a:t>Addison’s disease</a:t>
            </a:r>
            <a:r>
              <a:rPr lang="en-GB" sz="1900" dirty="0">
                <a:solidFill>
                  <a:schemeClr val="bg1"/>
                </a:solidFill>
                <a:latin typeface="Times New Roman" panose="02020603050405020304" pitchFamily="18" charset="0"/>
                <a:cs typeface="Times New Roman" panose="02020603050405020304" pitchFamily="18" charset="0"/>
              </a:rPr>
              <a:t>, has also been associated with an increased risk of POI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48B1940D-4D39-49C1-890C-D7AF6434590A}"/>
              </a:ext>
            </a:extLst>
          </p:cNvPr>
          <p:cNvSpPr txBox="1"/>
          <p:nvPr/>
        </p:nvSpPr>
        <p:spPr>
          <a:xfrm>
            <a:off x="649475" y="5934343"/>
            <a:ext cx="6544491" cy="276999"/>
          </a:xfrm>
          <a:prstGeom prst="rect">
            <a:avLst/>
          </a:prstGeom>
          <a:noFill/>
        </p:spPr>
        <p:txBody>
          <a:bodyPr wrap="square">
            <a:spAutoFit/>
          </a:bodyPr>
          <a:lstStyle/>
          <a:p>
            <a:r>
              <a:rPr lang="da-DK" sz="1200" b="0" i="0" u="none" strike="noStrike" baseline="0" dirty="0">
                <a:solidFill>
                  <a:schemeClr val="bg1"/>
                </a:solidFill>
              </a:rPr>
              <a:t>Frederick et al., 2018 / Pan et al., 2017</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E192574F-0F5B-4A08-BBC3-4893FD7497D5}"/>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A832AE43-2850-476A-B912-B42B6E2B0698}"/>
              </a:ext>
            </a:extLst>
          </p:cNvPr>
          <p:cNvSpPr>
            <a:spLocks noGrp="1"/>
          </p:cNvSpPr>
          <p:nvPr>
            <p:ph type="sldNum" sz="quarter" idx="12"/>
          </p:nvPr>
        </p:nvSpPr>
        <p:spPr/>
        <p:txBody>
          <a:bodyPr/>
          <a:lstStyle/>
          <a:p>
            <a:fld id="{E85C1AD3-265B-6849-A584-27DB55E4C663}" type="slidenum">
              <a:rPr lang="en-US" smtClean="0"/>
              <a:t>12</a:t>
            </a:fld>
            <a:endParaRPr lang="en-US"/>
          </a:p>
        </p:txBody>
      </p:sp>
    </p:spTree>
    <p:extLst>
      <p:ext uri="{BB962C8B-B14F-4D97-AF65-F5344CB8AC3E}">
        <p14:creationId xmlns:p14="http://schemas.microsoft.com/office/powerpoint/2010/main" val="1819819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9D60DC-7A95-4B27-951A-E18A9C93502F}"/>
              </a:ext>
            </a:extLst>
          </p:cNvPr>
          <p:cNvSpPr txBox="1"/>
          <p:nvPr/>
        </p:nvSpPr>
        <p:spPr>
          <a:xfrm>
            <a:off x="1013230" y="1404716"/>
            <a:ext cx="7328665" cy="3485570"/>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Chemical Exposures</a:t>
            </a:r>
            <a:br>
              <a:rPr lang="en-GB" sz="1050" dirty="0">
                <a:solidFill>
                  <a:schemeClr val="bg1"/>
                </a:solidFill>
                <a:latin typeface="Times New Roman" panose="02020603050405020304" pitchFamily="18" charset="0"/>
                <a:cs typeface="Times New Roman" panose="02020603050405020304" pitchFamily="18" charset="0"/>
              </a:rPr>
            </a:br>
            <a:br>
              <a:rPr lang="en-GB" sz="105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Exposure to endocrine disruptors also appears to impact the usual age of menopause. Examples of endocrine disrupting chemicals heavy metals such as cadmium, thallium, and arsenic, persistent organic pollutants </a:t>
            </a:r>
            <a:br>
              <a:rPr lang="en-GB" sz="1900" dirty="0">
                <a:solidFill>
                  <a:schemeClr val="bg1"/>
                </a:solidFill>
                <a:latin typeface="Times New Roman" panose="02020603050405020304" pitchFamily="18" charset="0"/>
                <a:cs typeface="Times New Roman" panose="02020603050405020304" pitchFamily="18" charset="0"/>
              </a:rPr>
            </a:br>
            <a:br>
              <a:rPr lang="en-GB" sz="190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In a series of case-control studies comparing a group of Chinese women with POI (defined as age &lt;40, oligomenorrhoea or amenorrhea for at least 4 months, and an elevated FSH level &gt; 25 IU/L on two occasions &gt; 4 weeks apart) to control women, serum and/or urinary levels of multiple EDCs were associated with significantly increased odds for POI</a:t>
            </a:r>
            <a:br>
              <a:rPr lang="en-GB" sz="1900" dirty="0">
                <a:solidFill>
                  <a:schemeClr val="bg1"/>
                </a:solidFill>
                <a:latin typeface="Times New Roman" panose="02020603050405020304" pitchFamily="18" charset="0"/>
                <a:cs typeface="Times New Roman" panose="02020603050405020304" pitchFamily="18" charset="0"/>
              </a:rPr>
            </a:br>
            <a:endParaRPr lang="en-US" sz="1900" dirty="0">
              <a:solidFill>
                <a:schemeClr val="bg1"/>
              </a:solidFill>
            </a:endParaRPr>
          </a:p>
        </p:txBody>
      </p:sp>
      <p:sp>
        <p:nvSpPr>
          <p:cNvPr id="3" name="TextBox 2">
            <a:extLst>
              <a:ext uri="{FF2B5EF4-FFF2-40B4-BE49-F238E27FC236}">
                <a16:creationId xmlns:a16="http://schemas.microsoft.com/office/drawing/2014/main" id="{04A4536F-6396-4D42-822D-BF0532078D4B}"/>
              </a:ext>
            </a:extLst>
          </p:cNvPr>
          <p:cNvSpPr txBox="1"/>
          <p:nvPr/>
        </p:nvSpPr>
        <p:spPr>
          <a:xfrm>
            <a:off x="649475" y="5934343"/>
            <a:ext cx="6544491" cy="461665"/>
          </a:xfrm>
          <a:prstGeom prst="rect">
            <a:avLst/>
          </a:prstGeom>
          <a:noFill/>
        </p:spPr>
        <p:txBody>
          <a:bodyPr wrap="square">
            <a:spAutoFit/>
          </a:bodyPr>
          <a:lstStyle/>
          <a:p>
            <a:r>
              <a:rPr lang="da-DK" sz="1200" b="0" i="0" u="none" strike="noStrike" baseline="0" dirty="0">
                <a:solidFill>
                  <a:schemeClr val="bg1"/>
                </a:solidFill>
              </a:rPr>
              <a:t>Zhu et al., 2024 / Pan et al., 2019Ye, 2020 #2438, Cao et al., 2020, Pan et al., 2020, Pan et al., 2021, Ma et al., 2022</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E727C9E3-5E97-4254-8B33-FB739EE7004A}"/>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67968A4A-D342-4998-965B-770D8DEE5377}"/>
              </a:ext>
            </a:extLst>
          </p:cNvPr>
          <p:cNvSpPr>
            <a:spLocks noGrp="1"/>
          </p:cNvSpPr>
          <p:nvPr>
            <p:ph type="sldNum" sz="quarter" idx="12"/>
          </p:nvPr>
        </p:nvSpPr>
        <p:spPr/>
        <p:txBody>
          <a:bodyPr/>
          <a:lstStyle/>
          <a:p>
            <a:fld id="{E85C1AD3-265B-6849-A584-27DB55E4C663}" type="slidenum">
              <a:rPr lang="en-US" smtClean="0"/>
              <a:t>13</a:t>
            </a:fld>
            <a:endParaRPr lang="en-US"/>
          </a:p>
        </p:txBody>
      </p:sp>
    </p:spTree>
    <p:extLst>
      <p:ext uri="{BB962C8B-B14F-4D97-AF65-F5344CB8AC3E}">
        <p14:creationId xmlns:p14="http://schemas.microsoft.com/office/powerpoint/2010/main" val="3954729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F5543A-B72C-4079-8414-01D86C73DA8B}"/>
              </a:ext>
            </a:extLst>
          </p:cNvPr>
          <p:cNvSpPr txBox="1"/>
          <p:nvPr/>
        </p:nvSpPr>
        <p:spPr>
          <a:xfrm>
            <a:off x="835621" y="618506"/>
            <a:ext cx="7522316" cy="2446824"/>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Vaccines</a:t>
            </a:r>
            <a:br>
              <a:rPr lang="en-GB" sz="1050" dirty="0">
                <a:solidFill>
                  <a:schemeClr val="accent4"/>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A 2023 meta-analysis, which included four studies and a total of 1 253 758 female children and adolescents, found no increased risk for POI after quadrivalent HPV vaccination, as well as no increased risk with quadrivalent HPV vaccines relative to bivalent  and 9-valent vaccines </a:t>
            </a:r>
            <a:br>
              <a:rPr lang="en-GB" sz="1900" dirty="0">
                <a:solidFill>
                  <a:schemeClr val="bg1"/>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Cohort studies have also found no association between POI and other vaccines, including the tetanus, diphtheria, and pertussis (Tdap), inactivated influenza, and meningococcal vaccines</a:t>
            </a:r>
            <a:endParaRPr lang="en-US" sz="1900" dirty="0">
              <a:solidFill>
                <a:schemeClr val="bg1"/>
              </a:solidFill>
            </a:endParaRPr>
          </a:p>
        </p:txBody>
      </p:sp>
      <p:sp>
        <p:nvSpPr>
          <p:cNvPr id="3" name="TextBox 2">
            <a:extLst>
              <a:ext uri="{FF2B5EF4-FFF2-40B4-BE49-F238E27FC236}">
                <a16:creationId xmlns:a16="http://schemas.microsoft.com/office/drawing/2014/main" id="{2AD3D9EA-6813-4D6B-93E9-36C6D84E6098}"/>
              </a:ext>
            </a:extLst>
          </p:cNvPr>
          <p:cNvSpPr txBox="1"/>
          <p:nvPr/>
        </p:nvSpPr>
        <p:spPr>
          <a:xfrm>
            <a:off x="796759" y="3429000"/>
            <a:ext cx="7561178" cy="2154436"/>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Circulating Factors as POI Biomarkers</a:t>
            </a:r>
            <a:br>
              <a:rPr lang="en-GB" sz="3200" b="1" dirty="0">
                <a:solidFill>
                  <a:srgbClr val="FFFF00"/>
                </a:solidFill>
                <a:latin typeface="Times New Roman" panose="02020603050405020304" pitchFamily="18" charset="0"/>
                <a:cs typeface="Times New Roman" panose="02020603050405020304" pitchFamily="18" charset="0"/>
              </a:rPr>
            </a:br>
            <a:r>
              <a:rPr lang="en-GB" sz="1900" dirty="0">
                <a:solidFill>
                  <a:schemeClr val="bg1"/>
                </a:solidFill>
                <a:latin typeface="Times New Roman" panose="02020603050405020304" pitchFamily="18" charset="0"/>
                <a:cs typeface="Times New Roman" panose="02020603050405020304" pitchFamily="18" charset="0"/>
              </a:rPr>
              <a:t>Various circulating factors have been shown to be altered in women with POI in small studies, including vitamin E, trace elements, co-enzyme Q10 ,certain gut microbiota ,CD4+ T-cells ,neutrophil to lymphocyte ratios, inducible nitric oxide synthase ,insulin-like peptide 3, and IFN-</a:t>
            </a:r>
            <a:r>
              <a:rPr lang="el-GR" sz="1900" dirty="0">
                <a:solidFill>
                  <a:schemeClr val="bg1"/>
                </a:solidFill>
                <a:latin typeface="Times New Roman" panose="02020603050405020304" pitchFamily="18" charset="0"/>
                <a:cs typeface="Times New Roman" panose="02020603050405020304" pitchFamily="18" charset="0"/>
              </a:rPr>
              <a:t>γ</a:t>
            </a:r>
            <a:r>
              <a:rPr lang="en-GB" sz="1900" dirty="0">
                <a:solidFill>
                  <a:schemeClr val="bg1"/>
                </a:solidFill>
                <a:latin typeface="Times New Roman" panose="02020603050405020304" pitchFamily="18" charset="0"/>
                <a:cs typeface="Times New Roman" panose="02020603050405020304" pitchFamily="18" charset="0"/>
              </a:rPr>
              <a:t>. However, whether these circulating factors are relevant to the pathogenesis of POI, or can serve as novel biomarkers, has not been established.</a:t>
            </a:r>
            <a:endParaRPr lang="en-US" sz="1900"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88E63E0-1D4B-4192-9218-99B39E001B4F}"/>
              </a:ext>
            </a:extLst>
          </p:cNvPr>
          <p:cNvSpPr txBox="1"/>
          <p:nvPr/>
        </p:nvSpPr>
        <p:spPr>
          <a:xfrm>
            <a:off x="649475" y="5934343"/>
            <a:ext cx="6544491" cy="461665"/>
          </a:xfrm>
          <a:prstGeom prst="rect">
            <a:avLst/>
          </a:prstGeom>
          <a:noFill/>
        </p:spPr>
        <p:txBody>
          <a:bodyPr wrap="square">
            <a:spAutoFit/>
          </a:bodyPr>
          <a:lstStyle/>
          <a:p>
            <a:r>
              <a:rPr lang="da-DK" sz="1200" b="0" i="0" u="none" strike="noStrike" baseline="0" dirty="0">
                <a:solidFill>
                  <a:schemeClr val="bg1"/>
                </a:solidFill>
              </a:rPr>
              <a:t>Tatang et al., 2022 / Torella et al., 2023 / Patricia Wodi et al., 2023 / Naleway et al., 2018 /Verma et al., 2018 / Ma et al., 2023 / Yldrm et al., 2015, Ağaçayak et al., 2016 / Tokmak et al., 2015</a:t>
            </a:r>
            <a:endParaRPr lang="en-US" sz="1200" dirty="0">
              <a:solidFill>
                <a:schemeClr val="bg1"/>
              </a:solidFill>
            </a:endParaRPr>
          </a:p>
        </p:txBody>
      </p:sp>
      <p:cxnSp>
        <p:nvCxnSpPr>
          <p:cNvPr id="6" name="Straight Connector 5">
            <a:extLst>
              <a:ext uri="{FF2B5EF4-FFF2-40B4-BE49-F238E27FC236}">
                <a16:creationId xmlns:a16="http://schemas.microsoft.com/office/drawing/2014/main" id="{35608223-D52D-48E5-9D70-7014FAE326F8}"/>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725B953D-C42D-4CC4-8732-DCF4DD678AAC}"/>
              </a:ext>
            </a:extLst>
          </p:cNvPr>
          <p:cNvSpPr>
            <a:spLocks noGrp="1"/>
          </p:cNvSpPr>
          <p:nvPr>
            <p:ph type="sldNum" sz="quarter" idx="12"/>
          </p:nvPr>
        </p:nvSpPr>
        <p:spPr/>
        <p:txBody>
          <a:bodyPr/>
          <a:lstStyle/>
          <a:p>
            <a:fld id="{E85C1AD3-265B-6849-A584-27DB55E4C663}" type="slidenum">
              <a:rPr lang="en-US" smtClean="0"/>
              <a:t>14</a:t>
            </a:fld>
            <a:endParaRPr lang="en-US"/>
          </a:p>
        </p:txBody>
      </p:sp>
    </p:spTree>
    <p:extLst>
      <p:ext uri="{BB962C8B-B14F-4D97-AF65-F5344CB8AC3E}">
        <p14:creationId xmlns:p14="http://schemas.microsoft.com/office/powerpoint/2010/main" val="3562779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list of health issues&#10;&#10;AI-generated content may be incorrect.">
            <a:extLst>
              <a:ext uri="{FF2B5EF4-FFF2-40B4-BE49-F238E27FC236}">
                <a16:creationId xmlns:a16="http://schemas.microsoft.com/office/drawing/2014/main" id="{5A6732AC-CD41-096D-6EAE-FD5FF3C4E2F8}"/>
              </a:ext>
            </a:extLst>
          </p:cNvPr>
          <p:cNvPicPr>
            <a:picLocks noChangeAspect="1"/>
          </p:cNvPicPr>
          <p:nvPr/>
        </p:nvPicPr>
        <p:blipFill>
          <a:blip r:embed="rId2"/>
          <a:stretch>
            <a:fillRect/>
          </a:stretch>
        </p:blipFill>
        <p:spPr>
          <a:xfrm>
            <a:off x="560348" y="1684422"/>
            <a:ext cx="8005272" cy="3257230"/>
          </a:xfrm>
          <a:prstGeom prst="rect">
            <a:avLst/>
          </a:prstGeom>
        </p:spPr>
      </p:pic>
      <p:sp>
        <p:nvSpPr>
          <p:cNvPr id="5" name="TextBox 4">
            <a:extLst>
              <a:ext uri="{FF2B5EF4-FFF2-40B4-BE49-F238E27FC236}">
                <a16:creationId xmlns:a16="http://schemas.microsoft.com/office/drawing/2014/main" id="{1C6E332B-CC12-4FC2-96ED-1095B0CF0733}"/>
              </a:ext>
            </a:extLst>
          </p:cNvPr>
          <p:cNvSpPr txBox="1"/>
          <p:nvPr/>
        </p:nvSpPr>
        <p:spPr>
          <a:xfrm>
            <a:off x="560348" y="858071"/>
            <a:ext cx="4572000" cy="492443"/>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Recommendations</a:t>
            </a:r>
            <a:endParaRPr lang="en-US" sz="2600"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F4C3B92E-119A-4812-9709-B3D948FEA8A0}"/>
              </a:ext>
            </a:extLst>
          </p:cNvPr>
          <p:cNvSpPr>
            <a:spLocks noGrp="1"/>
          </p:cNvSpPr>
          <p:nvPr>
            <p:ph type="sldNum" sz="quarter" idx="12"/>
          </p:nvPr>
        </p:nvSpPr>
        <p:spPr/>
        <p:txBody>
          <a:bodyPr/>
          <a:lstStyle/>
          <a:p>
            <a:fld id="{E85C1AD3-265B-6849-A584-27DB55E4C663}" type="slidenum">
              <a:rPr lang="en-US" smtClean="0"/>
              <a:t>15</a:t>
            </a:fld>
            <a:endParaRPr lang="en-US"/>
          </a:p>
        </p:txBody>
      </p:sp>
    </p:spTree>
    <p:extLst>
      <p:ext uri="{BB962C8B-B14F-4D97-AF65-F5344CB8AC3E}">
        <p14:creationId xmlns:p14="http://schemas.microsoft.com/office/powerpoint/2010/main" val="5507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9BF5B1-6D4B-0429-F6DA-316189F94157}"/>
              </a:ext>
            </a:extLst>
          </p:cNvPr>
          <p:cNvPicPr>
            <a:picLocks noChangeAspect="1"/>
          </p:cNvPicPr>
          <p:nvPr/>
        </p:nvPicPr>
        <p:blipFill>
          <a:blip r:embed="rId3"/>
          <a:stretch>
            <a:fillRect/>
          </a:stretch>
        </p:blipFill>
        <p:spPr>
          <a:xfrm>
            <a:off x="782298" y="1143000"/>
            <a:ext cx="7579404" cy="5012992"/>
          </a:xfrm>
          <a:prstGeom prst="rect">
            <a:avLst/>
          </a:prstGeom>
        </p:spPr>
      </p:pic>
      <p:sp>
        <p:nvSpPr>
          <p:cNvPr id="5" name="TextBox 4">
            <a:extLst>
              <a:ext uri="{FF2B5EF4-FFF2-40B4-BE49-F238E27FC236}">
                <a16:creationId xmlns:a16="http://schemas.microsoft.com/office/drawing/2014/main" id="{2F9E65EF-127B-40FE-ADCD-2AB53055A334}"/>
              </a:ext>
            </a:extLst>
          </p:cNvPr>
          <p:cNvSpPr txBox="1"/>
          <p:nvPr/>
        </p:nvSpPr>
        <p:spPr>
          <a:xfrm>
            <a:off x="782298" y="558800"/>
            <a:ext cx="4572000" cy="769441"/>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Symptoms</a:t>
            </a:r>
            <a:br>
              <a:rPr lang="en-GB" b="1" dirty="0">
                <a:solidFill>
                  <a:srgbClr val="FFFF00"/>
                </a:solidFill>
                <a:latin typeface="Times New Roman" panose="02020603050405020304" pitchFamily="18" charset="0"/>
                <a:cs typeface="Times New Roman" panose="02020603050405020304" pitchFamily="18" charset="0"/>
              </a:rPr>
            </a:b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7C93AB6-C218-40A5-8C88-CF3280053F80}"/>
              </a:ext>
            </a:extLst>
          </p:cNvPr>
          <p:cNvSpPr>
            <a:spLocks noGrp="1"/>
          </p:cNvSpPr>
          <p:nvPr>
            <p:ph type="sldNum" sz="quarter" idx="12"/>
          </p:nvPr>
        </p:nvSpPr>
        <p:spPr/>
        <p:txBody>
          <a:bodyPr/>
          <a:lstStyle/>
          <a:p>
            <a:fld id="{E85C1AD3-265B-6849-A584-27DB55E4C663}" type="slidenum">
              <a:rPr lang="en-US" smtClean="0"/>
              <a:t>16</a:t>
            </a:fld>
            <a:endParaRPr lang="en-US"/>
          </a:p>
        </p:txBody>
      </p:sp>
    </p:spTree>
    <p:extLst>
      <p:ext uri="{BB962C8B-B14F-4D97-AF65-F5344CB8AC3E}">
        <p14:creationId xmlns:p14="http://schemas.microsoft.com/office/powerpoint/2010/main" val="3115803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CD8A66-EAC7-4742-B793-0220B4DD5973}"/>
              </a:ext>
            </a:extLst>
          </p:cNvPr>
          <p:cNvSpPr txBox="1"/>
          <p:nvPr/>
        </p:nvSpPr>
        <p:spPr>
          <a:xfrm>
            <a:off x="675034" y="1291207"/>
            <a:ext cx="4572000" cy="492443"/>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Recommendations</a:t>
            </a:r>
            <a:endParaRPr lang="en-US" sz="2600" dirty="0"/>
          </a:p>
        </p:txBody>
      </p:sp>
      <p:pic>
        <p:nvPicPr>
          <p:cNvPr id="6" name="Picture 5">
            <a:extLst>
              <a:ext uri="{FF2B5EF4-FFF2-40B4-BE49-F238E27FC236}">
                <a16:creationId xmlns:a16="http://schemas.microsoft.com/office/drawing/2014/main" id="{CFADCE19-9555-4CFA-A184-533C84DC49B3}"/>
              </a:ext>
            </a:extLst>
          </p:cNvPr>
          <p:cNvPicPr>
            <a:picLocks noChangeAspect="1"/>
          </p:cNvPicPr>
          <p:nvPr/>
        </p:nvPicPr>
        <p:blipFill>
          <a:blip r:embed="rId2"/>
          <a:stretch>
            <a:fillRect/>
          </a:stretch>
        </p:blipFill>
        <p:spPr>
          <a:xfrm>
            <a:off x="675034" y="1982459"/>
            <a:ext cx="8049196" cy="2893081"/>
          </a:xfrm>
          <a:prstGeom prst="rect">
            <a:avLst/>
          </a:prstGeom>
        </p:spPr>
      </p:pic>
      <p:sp>
        <p:nvSpPr>
          <p:cNvPr id="2" name="Slide Number Placeholder 1">
            <a:extLst>
              <a:ext uri="{FF2B5EF4-FFF2-40B4-BE49-F238E27FC236}">
                <a16:creationId xmlns:a16="http://schemas.microsoft.com/office/drawing/2014/main" id="{079F11F6-BD48-4CF1-9616-7DC497396590}"/>
              </a:ext>
            </a:extLst>
          </p:cNvPr>
          <p:cNvSpPr>
            <a:spLocks noGrp="1"/>
          </p:cNvSpPr>
          <p:nvPr>
            <p:ph type="sldNum" sz="quarter" idx="12"/>
          </p:nvPr>
        </p:nvSpPr>
        <p:spPr/>
        <p:txBody>
          <a:bodyPr/>
          <a:lstStyle/>
          <a:p>
            <a:fld id="{E85C1AD3-265B-6849-A584-27DB55E4C663}" type="slidenum">
              <a:rPr lang="en-US" smtClean="0"/>
              <a:t>17</a:t>
            </a:fld>
            <a:endParaRPr lang="en-US"/>
          </a:p>
        </p:txBody>
      </p:sp>
    </p:spTree>
    <p:extLst>
      <p:ext uri="{BB962C8B-B14F-4D97-AF65-F5344CB8AC3E}">
        <p14:creationId xmlns:p14="http://schemas.microsoft.com/office/powerpoint/2010/main" val="547786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572F6B-56F8-4BEA-B50B-FAF386E22DB5}"/>
              </a:ext>
            </a:extLst>
          </p:cNvPr>
          <p:cNvPicPr>
            <a:picLocks noChangeAspect="1"/>
          </p:cNvPicPr>
          <p:nvPr/>
        </p:nvPicPr>
        <p:blipFill>
          <a:blip r:embed="rId2"/>
          <a:stretch>
            <a:fillRect/>
          </a:stretch>
        </p:blipFill>
        <p:spPr>
          <a:xfrm>
            <a:off x="1536669" y="538740"/>
            <a:ext cx="5869971" cy="5589421"/>
          </a:xfrm>
          <a:prstGeom prst="rect">
            <a:avLst/>
          </a:prstGeom>
        </p:spPr>
      </p:pic>
      <p:sp>
        <p:nvSpPr>
          <p:cNvPr id="4" name="TextBox 3">
            <a:extLst>
              <a:ext uri="{FF2B5EF4-FFF2-40B4-BE49-F238E27FC236}">
                <a16:creationId xmlns:a16="http://schemas.microsoft.com/office/drawing/2014/main" id="{1E85A209-B6B5-495B-BB4C-FCF9FD46393C}"/>
              </a:ext>
            </a:extLst>
          </p:cNvPr>
          <p:cNvSpPr txBox="1"/>
          <p:nvPr/>
        </p:nvSpPr>
        <p:spPr>
          <a:xfrm>
            <a:off x="1445228" y="46297"/>
            <a:ext cx="4572000" cy="492443"/>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Diagnosis</a:t>
            </a:r>
            <a:endParaRPr lang="en-US" sz="2600" dirty="0"/>
          </a:p>
        </p:txBody>
      </p:sp>
      <p:sp>
        <p:nvSpPr>
          <p:cNvPr id="6" name="TextBox 5">
            <a:extLst>
              <a:ext uri="{FF2B5EF4-FFF2-40B4-BE49-F238E27FC236}">
                <a16:creationId xmlns:a16="http://schemas.microsoft.com/office/drawing/2014/main" id="{8078E786-89A8-4608-9A4C-E4C34E26B050}"/>
              </a:ext>
            </a:extLst>
          </p:cNvPr>
          <p:cNvSpPr txBox="1"/>
          <p:nvPr/>
        </p:nvSpPr>
        <p:spPr>
          <a:xfrm>
            <a:off x="862149" y="6220494"/>
            <a:ext cx="6544491" cy="276999"/>
          </a:xfrm>
          <a:prstGeom prst="rect">
            <a:avLst/>
          </a:prstGeom>
          <a:noFill/>
        </p:spPr>
        <p:txBody>
          <a:bodyPr wrap="square">
            <a:spAutoFit/>
          </a:bodyPr>
          <a:lstStyle/>
          <a:p>
            <a:r>
              <a:rPr lang="da-DK" sz="1200" b="0" i="0" u="none" strike="noStrike" baseline="0" dirty="0">
                <a:solidFill>
                  <a:schemeClr val="bg1"/>
                </a:solidFill>
              </a:rPr>
              <a:t>NICE, 2015, NICE, 2019 / </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B33B5E20-C7BB-4130-829A-F97641397D18}"/>
              </a:ext>
            </a:extLst>
          </p:cNvPr>
          <p:cNvCxnSpPr>
            <a:cxnSpLocks/>
          </p:cNvCxnSpPr>
          <p:nvPr/>
        </p:nvCxnSpPr>
        <p:spPr>
          <a:xfrm>
            <a:off x="953590" y="6207431"/>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1EFCA554-D2C1-4CF1-A89F-16015CEB7C6F}"/>
              </a:ext>
            </a:extLst>
          </p:cNvPr>
          <p:cNvSpPr>
            <a:spLocks noGrp="1"/>
          </p:cNvSpPr>
          <p:nvPr>
            <p:ph type="sldNum" sz="quarter" idx="12"/>
          </p:nvPr>
        </p:nvSpPr>
        <p:spPr/>
        <p:txBody>
          <a:bodyPr/>
          <a:lstStyle/>
          <a:p>
            <a:fld id="{E85C1AD3-265B-6849-A584-27DB55E4C663}" type="slidenum">
              <a:rPr lang="en-US" smtClean="0"/>
              <a:t>18</a:t>
            </a:fld>
            <a:endParaRPr lang="en-US"/>
          </a:p>
        </p:txBody>
      </p:sp>
    </p:spTree>
    <p:extLst>
      <p:ext uri="{BB962C8B-B14F-4D97-AF65-F5344CB8AC3E}">
        <p14:creationId xmlns:p14="http://schemas.microsoft.com/office/powerpoint/2010/main" val="1083039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FD1AB1-CFBA-4154-A2F5-ABC4DF4B4E95}"/>
              </a:ext>
            </a:extLst>
          </p:cNvPr>
          <p:cNvSpPr txBox="1"/>
          <p:nvPr/>
        </p:nvSpPr>
        <p:spPr>
          <a:xfrm>
            <a:off x="714375" y="549653"/>
            <a:ext cx="7715250" cy="3877985"/>
          </a:xfrm>
          <a:prstGeom prst="rect">
            <a:avLst/>
          </a:prstGeom>
          <a:noFill/>
        </p:spPr>
        <p:txBody>
          <a:bodyPr wrap="square">
            <a:spAutoFit/>
          </a:bodyPr>
          <a:lstStyle/>
          <a:p>
            <a:br>
              <a:rPr lang="en-GB" dirty="0">
                <a:solidFill>
                  <a:schemeClr val="bg1"/>
                </a:solidFill>
                <a:latin typeface="Times New Roman" panose="02020603050405020304" pitchFamily="18" charset="0"/>
                <a:cs typeface="Times New Roman" panose="02020603050405020304" pitchFamily="18" charset="0"/>
              </a:rPr>
            </a:br>
            <a:r>
              <a:rPr lang="en-GB" sz="2600" b="1" dirty="0">
                <a:solidFill>
                  <a:srgbClr val="FFFF00"/>
                </a:solidFill>
                <a:latin typeface="Times New Roman" panose="02020603050405020304" pitchFamily="18" charset="0"/>
                <a:cs typeface="Times New Roman" panose="02020603050405020304" pitchFamily="18" charset="0"/>
              </a:rPr>
              <a:t>What Is The Role Of AMH to Predict/ Diagnose POI?</a:t>
            </a:r>
            <a:br>
              <a:rPr lang="en-GB" sz="2600" dirty="0">
                <a:solidFill>
                  <a:schemeClr val="bg1"/>
                </a:solidFill>
                <a:latin typeface="Times New Roman" panose="02020603050405020304" pitchFamily="18" charset="0"/>
                <a:cs typeface="Times New Roman" panose="02020603050405020304" pitchFamily="18" charset="0"/>
              </a:rPr>
            </a:br>
            <a:br>
              <a:rPr lang="en-GB" sz="3600" dirty="0">
                <a:solidFill>
                  <a:schemeClr val="bg1"/>
                </a:solidFill>
                <a:latin typeface="Times New Roman" panose="02020603050405020304" pitchFamily="18" charset="0"/>
                <a:cs typeface="Times New Roman" panose="02020603050405020304" pitchFamily="18" charset="0"/>
              </a:rPr>
            </a:br>
            <a:r>
              <a:rPr lang="en-GB" sz="2000" dirty="0">
                <a:solidFill>
                  <a:schemeClr val="bg1"/>
                </a:solidFill>
                <a:latin typeface="Times New Roman" panose="02020603050405020304" pitchFamily="18" charset="0"/>
                <a:cs typeface="Times New Roman" panose="02020603050405020304" pitchFamily="18" charset="0"/>
              </a:rPr>
              <a:t>Anti-Müllerian hormone (AMH) should not be used as the primary diagnostic test for POI. </a:t>
            </a:r>
            <a:br>
              <a:rPr lang="en-GB" sz="2000" dirty="0">
                <a:solidFill>
                  <a:schemeClr val="bg1"/>
                </a:solidFill>
                <a:latin typeface="Times New Roman" panose="02020603050405020304" pitchFamily="18" charset="0"/>
                <a:cs typeface="Times New Roman" panose="02020603050405020304" pitchFamily="18" charset="0"/>
              </a:rPr>
            </a:br>
            <a:br>
              <a:rPr lang="en-GB" sz="2000" dirty="0">
                <a:solidFill>
                  <a:schemeClr val="bg1"/>
                </a:solidFill>
                <a:latin typeface="Times New Roman" panose="02020603050405020304" pitchFamily="18" charset="0"/>
                <a:cs typeface="Times New Roman" panose="02020603050405020304" pitchFamily="18" charset="0"/>
              </a:rPr>
            </a:br>
            <a:r>
              <a:rPr lang="en-GB" sz="2000" dirty="0">
                <a:solidFill>
                  <a:schemeClr val="bg1"/>
                </a:solidFill>
                <a:latin typeface="Times New Roman" panose="02020603050405020304" pitchFamily="18" charset="0"/>
                <a:cs typeface="Times New Roman" panose="02020603050405020304" pitchFamily="18" charset="0"/>
              </a:rPr>
              <a:t>The guideline group recommends that HCPs do not routinely perform AMH testing to predict POI due to insufficient evidence of accuracy. </a:t>
            </a:r>
            <a:br>
              <a:rPr lang="en-GB" sz="2000" dirty="0">
                <a:solidFill>
                  <a:schemeClr val="bg1"/>
                </a:solidFill>
                <a:latin typeface="Times New Roman" panose="02020603050405020304" pitchFamily="18" charset="0"/>
                <a:cs typeface="Times New Roman" panose="02020603050405020304" pitchFamily="18" charset="0"/>
              </a:rPr>
            </a:br>
            <a:br>
              <a:rPr lang="en-GB" sz="2000" dirty="0">
                <a:solidFill>
                  <a:schemeClr val="bg1"/>
                </a:solidFill>
                <a:latin typeface="Times New Roman" panose="02020603050405020304" pitchFamily="18" charset="0"/>
                <a:cs typeface="Times New Roman" panose="02020603050405020304" pitchFamily="18" charset="0"/>
              </a:rPr>
            </a:b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AC229B3-775B-4093-B26A-27065E912B48}"/>
              </a:ext>
            </a:extLst>
          </p:cNvPr>
          <p:cNvSpPr txBox="1"/>
          <p:nvPr/>
        </p:nvSpPr>
        <p:spPr>
          <a:xfrm>
            <a:off x="649475" y="5934343"/>
            <a:ext cx="6544491" cy="461665"/>
          </a:xfrm>
          <a:prstGeom prst="rect">
            <a:avLst/>
          </a:prstGeom>
          <a:noFill/>
        </p:spPr>
        <p:txBody>
          <a:bodyPr wrap="square">
            <a:spAutoFit/>
          </a:bodyPr>
          <a:lstStyle/>
          <a:p>
            <a:r>
              <a:rPr lang="da-DK" sz="1200" b="0" i="0" u="none" strike="noStrike" baseline="0" dirty="0">
                <a:solidFill>
                  <a:schemeClr val="bg1"/>
                </a:solidFill>
              </a:rPr>
              <a:t>The ESHRE Guideline Group On Ovarian Stimulation et al., 2020 / Nelson et al., 2023 / Anderson et al., 2022a / Iwase et al., 2024</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F46C0CD5-6EFD-4AC5-A61C-425D0A366543}"/>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7A353D03-1ED2-47FD-9ACD-5533561AC27B}"/>
              </a:ext>
            </a:extLst>
          </p:cNvPr>
          <p:cNvSpPr>
            <a:spLocks noGrp="1"/>
          </p:cNvSpPr>
          <p:nvPr>
            <p:ph type="sldNum" sz="quarter" idx="12"/>
          </p:nvPr>
        </p:nvSpPr>
        <p:spPr/>
        <p:txBody>
          <a:bodyPr/>
          <a:lstStyle/>
          <a:p>
            <a:fld id="{E85C1AD3-265B-6849-A584-27DB55E4C663}" type="slidenum">
              <a:rPr lang="en-US" smtClean="0"/>
              <a:t>19</a:t>
            </a:fld>
            <a:endParaRPr lang="en-US"/>
          </a:p>
        </p:txBody>
      </p:sp>
    </p:spTree>
    <p:extLst>
      <p:ext uri="{BB962C8B-B14F-4D97-AF65-F5344CB8AC3E}">
        <p14:creationId xmlns:p14="http://schemas.microsoft.com/office/powerpoint/2010/main" val="3665252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5A199-9B54-40AB-182B-18643E6EEC98}"/>
              </a:ext>
            </a:extLst>
          </p:cNvPr>
          <p:cNvSpPr>
            <a:spLocks noGrp="1"/>
          </p:cNvSpPr>
          <p:nvPr>
            <p:ph idx="1"/>
          </p:nvPr>
        </p:nvSpPr>
        <p:spPr>
          <a:xfrm>
            <a:off x="729112" y="1935865"/>
            <a:ext cx="7685775" cy="2986269"/>
          </a:xfrm>
        </p:spPr>
        <p:txBody>
          <a:bodyPr>
            <a:normAutofit lnSpcReduction="10000"/>
          </a:bodyPr>
          <a:lstStyle/>
          <a:p>
            <a:r>
              <a:rPr lang="en-GB" sz="2800" dirty="0">
                <a:solidFill>
                  <a:schemeClr val="bg1"/>
                </a:solidFill>
                <a:latin typeface="Times New Roman" panose="02020603050405020304" pitchFamily="18" charset="0"/>
                <a:cs typeface="Times New Roman" panose="02020603050405020304" pitchFamily="18" charset="0"/>
              </a:rPr>
              <a:t>POI is a condition defined by loss of ovarian activity before the  age of 40 years</a:t>
            </a:r>
          </a:p>
          <a:p>
            <a:pPr marL="0" indent="0">
              <a:buNone/>
            </a:pPr>
            <a:endParaRPr lang="en-GB" sz="2800" dirty="0">
              <a:solidFill>
                <a:schemeClr val="bg1"/>
              </a:solidFill>
              <a:latin typeface="Times New Roman" panose="02020603050405020304" pitchFamily="18" charset="0"/>
              <a:cs typeface="Times New Roman" panose="02020603050405020304" pitchFamily="18" charset="0"/>
            </a:endParaRPr>
          </a:p>
          <a:p>
            <a:pPr marL="0" indent="0">
              <a:buNone/>
            </a:pPr>
            <a:endParaRPr lang="en-GB" sz="2800" dirty="0">
              <a:solidFill>
                <a:schemeClr val="bg1"/>
              </a:solidFill>
              <a:latin typeface="Times New Roman" panose="02020603050405020304" pitchFamily="18" charset="0"/>
              <a:cs typeface="Times New Roman" panose="02020603050405020304" pitchFamily="18" charset="0"/>
            </a:endParaRPr>
          </a:p>
          <a:p>
            <a:r>
              <a:rPr lang="en-GB" sz="2800" dirty="0">
                <a:solidFill>
                  <a:schemeClr val="bg1"/>
                </a:solidFill>
                <a:latin typeface="Times New Roman" panose="02020603050405020304" pitchFamily="18" charset="0"/>
                <a:cs typeface="Times New Roman" panose="02020603050405020304" pitchFamily="18" charset="0"/>
              </a:rPr>
              <a:t>POI is characterised by amenorrhea or irregular menstrual cycles with elevated gonadotropins and low </a:t>
            </a:r>
            <a:r>
              <a:rPr lang="en-GB" sz="2800" dirty="0" err="1">
                <a:solidFill>
                  <a:schemeClr val="bg1"/>
                </a:solidFill>
                <a:latin typeface="Times New Roman" panose="02020603050405020304" pitchFamily="18" charset="0"/>
                <a:cs typeface="Times New Roman" panose="02020603050405020304" pitchFamily="18" charset="0"/>
              </a:rPr>
              <a:t>Estradiol</a:t>
            </a:r>
            <a:endParaRPr lang="en-GB" sz="2800" dirty="0">
              <a:solidFill>
                <a:schemeClr val="bg1"/>
              </a:solidFill>
              <a:latin typeface="Times New Roman" panose="02020603050405020304" pitchFamily="18" charset="0"/>
              <a:cs typeface="Times New Roman" panose="02020603050405020304" pitchFamily="18" charset="0"/>
            </a:endParaRPr>
          </a:p>
          <a:p>
            <a:pPr marL="0" indent="0">
              <a:buNone/>
            </a:pPr>
            <a:endParaRPr lang="en-GB" sz="2800" dirty="0">
              <a:solidFill>
                <a:schemeClr val="bg1"/>
              </a:solidFill>
              <a:latin typeface="Times New Roman" panose="02020603050405020304" pitchFamily="18" charset="0"/>
              <a:cs typeface="Times New Roman" panose="02020603050405020304" pitchFamily="18" charset="0"/>
            </a:endParaRPr>
          </a:p>
          <a:p>
            <a:endParaRPr lang="en-US"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534CBA9-B148-4347-8154-083C717942F6}"/>
              </a:ext>
            </a:extLst>
          </p:cNvPr>
          <p:cNvSpPr txBox="1"/>
          <p:nvPr/>
        </p:nvSpPr>
        <p:spPr>
          <a:xfrm>
            <a:off x="822960" y="5628398"/>
            <a:ext cx="4127864" cy="276999"/>
          </a:xfrm>
          <a:prstGeom prst="rect">
            <a:avLst/>
          </a:prstGeom>
          <a:noFill/>
        </p:spPr>
        <p:txBody>
          <a:bodyPr wrap="square">
            <a:spAutoFit/>
          </a:bodyPr>
          <a:lstStyle/>
          <a:p>
            <a:r>
              <a:rPr lang="en-US" sz="1200" b="0" i="0" u="none" strike="noStrike" baseline="0" dirty="0">
                <a:solidFill>
                  <a:schemeClr val="bg1"/>
                </a:solidFill>
              </a:rPr>
              <a:t>The ESHRE Guideline Group On Ovarian Stimulation </a:t>
            </a:r>
            <a:r>
              <a:rPr lang="en-US" sz="1200" b="0" i="1" u="none" strike="noStrike" baseline="0" dirty="0">
                <a:solidFill>
                  <a:schemeClr val="bg1"/>
                </a:solidFill>
              </a:rPr>
              <a:t>et al.</a:t>
            </a:r>
            <a:r>
              <a:rPr lang="en-US" sz="1200" b="0" i="0" u="none" strike="noStrike" baseline="0" dirty="0">
                <a:solidFill>
                  <a:schemeClr val="bg1"/>
                </a:solidFill>
              </a:rPr>
              <a:t>, 2020 </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3D7193B4-A172-4E4E-A69C-AE11E19A0F01}"/>
              </a:ext>
            </a:extLst>
          </p:cNvPr>
          <p:cNvCxnSpPr>
            <a:cxnSpLocks/>
          </p:cNvCxnSpPr>
          <p:nvPr/>
        </p:nvCxnSpPr>
        <p:spPr>
          <a:xfrm>
            <a:off x="927462" y="5628398"/>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058725F6-250D-4CEB-B057-86C58ED6D9C8}"/>
              </a:ext>
            </a:extLst>
          </p:cNvPr>
          <p:cNvSpPr>
            <a:spLocks noGrp="1"/>
          </p:cNvSpPr>
          <p:nvPr>
            <p:ph type="sldNum" sz="quarter" idx="12"/>
          </p:nvPr>
        </p:nvSpPr>
        <p:spPr/>
        <p:txBody>
          <a:bodyPr/>
          <a:lstStyle/>
          <a:p>
            <a:fld id="{E85C1AD3-265B-6849-A584-27DB55E4C663}" type="slidenum">
              <a:rPr lang="en-US" smtClean="0"/>
              <a:t>2</a:t>
            </a:fld>
            <a:endParaRPr lang="en-US"/>
          </a:p>
        </p:txBody>
      </p:sp>
    </p:spTree>
    <p:extLst>
      <p:ext uri="{BB962C8B-B14F-4D97-AF65-F5344CB8AC3E}">
        <p14:creationId xmlns:p14="http://schemas.microsoft.com/office/powerpoint/2010/main" val="2064232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test&#10;&#10;AI-generated content may be incorrect.">
            <a:extLst>
              <a:ext uri="{FF2B5EF4-FFF2-40B4-BE49-F238E27FC236}">
                <a16:creationId xmlns:a16="http://schemas.microsoft.com/office/drawing/2014/main" id="{2CC7CB9B-8967-3C66-1E1F-E7EE576CE370}"/>
              </a:ext>
            </a:extLst>
          </p:cNvPr>
          <p:cNvPicPr>
            <a:picLocks noChangeAspect="1"/>
          </p:cNvPicPr>
          <p:nvPr/>
        </p:nvPicPr>
        <p:blipFill>
          <a:blip r:embed="rId3"/>
          <a:stretch>
            <a:fillRect/>
          </a:stretch>
        </p:blipFill>
        <p:spPr>
          <a:xfrm>
            <a:off x="459630" y="1251283"/>
            <a:ext cx="8224739" cy="5021179"/>
          </a:xfrm>
          <a:prstGeom prst="rect">
            <a:avLst/>
          </a:prstGeom>
        </p:spPr>
      </p:pic>
      <p:sp>
        <p:nvSpPr>
          <p:cNvPr id="5" name="TextBox 4">
            <a:extLst>
              <a:ext uri="{FF2B5EF4-FFF2-40B4-BE49-F238E27FC236}">
                <a16:creationId xmlns:a16="http://schemas.microsoft.com/office/drawing/2014/main" id="{C920A568-56D8-4F52-87DC-4D5E9ED03EB6}"/>
              </a:ext>
            </a:extLst>
          </p:cNvPr>
          <p:cNvSpPr txBox="1"/>
          <p:nvPr/>
        </p:nvSpPr>
        <p:spPr>
          <a:xfrm>
            <a:off x="1467690" y="496122"/>
            <a:ext cx="6045200" cy="523220"/>
          </a:xfrm>
          <a:prstGeom prst="rect">
            <a:avLst/>
          </a:prstGeom>
          <a:noFill/>
        </p:spPr>
        <p:txBody>
          <a:bodyPr wrap="square">
            <a:spAutoFit/>
          </a:bodyPr>
          <a:lstStyle/>
          <a:p>
            <a:pPr algn="ctr"/>
            <a:r>
              <a:rPr lang="en-GB" sz="2800" b="1" dirty="0">
                <a:solidFill>
                  <a:srgbClr val="FFFF00"/>
                </a:solidFill>
                <a:latin typeface="Times New Roman" panose="02020603050405020304" pitchFamily="18" charset="0"/>
                <a:cs typeface="Times New Roman" panose="02020603050405020304" pitchFamily="18" charset="0"/>
              </a:rPr>
              <a:t>Genetic Background of POI</a:t>
            </a: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CADC63AC-A1A1-4F85-A235-65D9CB541A04}"/>
              </a:ext>
            </a:extLst>
          </p:cNvPr>
          <p:cNvSpPr>
            <a:spLocks noGrp="1"/>
          </p:cNvSpPr>
          <p:nvPr>
            <p:ph type="sldNum" sz="quarter" idx="12"/>
          </p:nvPr>
        </p:nvSpPr>
        <p:spPr/>
        <p:txBody>
          <a:bodyPr/>
          <a:lstStyle/>
          <a:p>
            <a:fld id="{E85C1AD3-265B-6849-A584-27DB55E4C663}" type="slidenum">
              <a:rPr lang="en-US" smtClean="0"/>
              <a:t>20</a:t>
            </a:fld>
            <a:endParaRPr lang="en-US"/>
          </a:p>
        </p:txBody>
      </p:sp>
    </p:spTree>
    <p:extLst>
      <p:ext uri="{BB962C8B-B14F-4D97-AF65-F5344CB8AC3E}">
        <p14:creationId xmlns:p14="http://schemas.microsoft.com/office/powerpoint/2010/main" val="2774787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survey&#10;&#10;AI-generated content may be incorrect.">
            <a:extLst>
              <a:ext uri="{FF2B5EF4-FFF2-40B4-BE49-F238E27FC236}">
                <a16:creationId xmlns:a16="http://schemas.microsoft.com/office/drawing/2014/main" id="{9DF96096-5A1C-7E25-3CD7-81032C838DF9}"/>
              </a:ext>
            </a:extLst>
          </p:cNvPr>
          <p:cNvPicPr>
            <a:picLocks noChangeAspect="1"/>
          </p:cNvPicPr>
          <p:nvPr/>
        </p:nvPicPr>
        <p:blipFill>
          <a:blip r:embed="rId2"/>
          <a:stretch>
            <a:fillRect/>
          </a:stretch>
        </p:blipFill>
        <p:spPr>
          <a:xfrm>
            <a:off x="376978" y="1508050"/>
            <a:ext cx="8390044" cy="4256352"/>
          </a:xfrm>
          <a:prstGeom prst="rect">
            <a:avLst/>
          </a:prstGeom>
        </p:spPr>
      </p:pic>
      <p:sp>
        <p:nvSpPr>
          <p:cNvPr id="5" name="TextBox 4">
            <a:extLst>
              <a:ext uri="{FF2B5EF4-FFF2-40B4-BE49-F238E27FC236}">
                <a16:creationId xmlns:a16="http://schemas.microsoft.com/office/drawing/2014/main" id="{502F8EE9-E8CB-436A-BF7F-CA24DE718AE6}"/>
              </a:ext>
            </a:extLst>
          </p:cNvPr>
          <p:cNvSpPr txBox="1"/>
          <p:nvPr/>
        </p:nvSpPr>
        <p:spPr>
          <a:xfrm>
            <a:off x="595176" y="691778"/>
            <a:ext cx="7953647" cy="646331"/>
          </a:xfrm>
          <a:prstGeom prst="rect">
            <a:avLst/>
          </a:prstGeom>
          <a:noFill/>
        </p:spPr>
        <p:txBody>
          <a:bodyPr wrap="square">
            <a:spAutoFit/>
          </a:bodyPr>
          <a:lstStyle/>
          <a:p>
            <a:pPr algn="ctr"/>
            <a:r>
              <a:rPr lang="en-GB" b="1" dirty="0">
                <a:solidFill>
                  <a:srgbClr val="FFFF00"/>
                </a:solidFill>
                <a:latin typeface="Times New Roman" panose="02020603050405020304" pitchFamily="18" charset="0"/>
                <a:cs typeface="Times New Roman" panose="02020603050405020304" pitchFamily="18" charset="0"/>
              </a:rPr>
              <a:t>What Are the Known Autoimmune Causes of Non-iatrogenic POI and How Should They Be Investigated?</a:t>
            </a:r>
            <a:endParaRPr lang="en-US"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5147A1C-50DA-4CAB-990A-A5DFE5A25F26}"/>
              </a:ext>
            </a:extLst>
          </p:cNvPr>
          <p:cNvSpPr txBox="1"/>
          <p:nvPr/>
        </p:nvSpPr>
        <p:spPr>
          <a:xfrm>
            <a:off x="649475" y="5934343"/>
            <a:ext cx="6544491" cy="276999"/>
          </a:xfrm>
          <a:prstGeom prst="rect">
            <a:avLst/>
          </a:prstGeom>
          <a:noFill/>
        </p:spPr>
        <p:txBody>
          <a:bodyPr wrap="square">
            <a:spAutoFit/>
          </a:bodyPr>
          <a:lstStyle/>
          <a:p>
            <a:r>
              <a:rPr lang="da-DK" sz="1200" b="0" i="0" u="none" strike="noStrike" baseline="0" dirty="0">
                <a:solidFill>
                  <a:schemeClr val="bg1"/>
                </a:solidFill>
              </a:rPr>
              <a:t>Walker et al., 2019</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2BA21118-4703-495B-BFDC-4474629DB017}"/>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90EF0D8B-F5B3-4341-B796-8C24495A5202}"/>
              </a:ext>
            </a:extLst>
          </p:cNvPr>
          <p:cNvSpPr>
            <a:spLocks noGrp="1"/>
          </p:cNvSpPr>
          <p:nvPr>
            <p:ph type="sldNum" sz="quarter" idx="12"/>
          </p:nvPr>
        </p:nvSpPr>
        <p:spPr/>
        <p:txBody>
          <a:bodyPr/>
          <a:lstStyle/>
          <a:p>
            <a:fld id="{E85C1AD3-265B-6849-A584-27DB55E4C663}" type="slidenum">
              <a:rPr lang="en-US" smtClean="0"/>
              <a:t>21</a:t>
            </a:fld>
            <a:endParaRPr lang="en-US"/>
          </a:p>
        </p:txBody>
      </p:sp>
    </p:spTree>
    <p:extLst>
      <p:ext uri="{BB962C8B-B14F-4D97-AF65-F5344CB8AC3E}">
        <p14:creationId xmlns:p14="http://schemas.microsoft.com/office/powerpoint/2010/main" val="1480467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survey&#10;&#10;AI-generated content may be incorrect.">
            <a:extLst>
              <a:ext uri="{FF2B5EF4-FFF2-40B4-BE49-F238E27FC236}">
                <a16:creationId xmlns:a16="http://schemas.microsoft.com/office/drawing/2014/main" id="{99DEABBA-34B7-7CFC-371A-BD546FAEC6A8}"/>
              </a:ext>
            </a:extLst>
          </p:cNvPr>
          <p:cNvPicPr>
            <a:picLocks noChangeAspect="1"/>
          </p:cNvPicPr>
          <p:nvPr/>
        </p:nvPicPr>
        <p:blipFill>
          <a:blip r:embed="rId3"/>
          <a:stretch>
            <a:fillRect/>
          </a:stretch>
        </p:blipFill>
        <p:spPr>
          <a:xfrm>
            <a:off x="467848" y="2101487"/>
            <a:ext cx="8208304" cy="3213463"/>
          </a:xfrm>
          <a:prstGeom prst="rect">
            <a:avLst/>
          </a:prstGeom>
        </p:spPr>
      </p:pic>
      <p:sp>
        <p:nvSpPr>
          <p:cNvPr id="6" name="TextBox 5">
            <a:extLst>
              <a:ext uri="{FF2B5EF4-FFF2-40B4-BE49-F238E27FC236}">
                <a16:creationId xmlns:a16="http://schemas.microsoft.com/office/drawing/2014/main" id="{ECB81D64-65F1-4CE3-82B3-AA78D2379ABE}"/>
              </a:ext>
            </a:extLst>
          </p:cNvPr>
          <p:cNvSpPr txBox="1"/>
          <p:nvPr/>
        </p:nvSpPr>
        <p:spPr>
          <a:xfrm>
            <a:off x="649475" y="5934343"/>
            <a:ext cx="6544491" cy="276999"/>
          </a:xfrm>
          <a:prstGeom prst="rect">
            <a:avLst/>
          </a:prstGeom>
          <a:noFill/>
        </p:spPr>
        <p:txBody>
          <a:bodyPr wrap="square">
            <a:spAutoFit/>
          </a:bodyPr>
          <a:lstStyle/>
          <a:p>
            <a:r>
              <a:rPr lang="da-DK" sz="1200" b="0" i="0" u="none" strike="noStrike" baseline="0" dirty="0">
                <a:solidFill>
                  <a:schemeClr val="bg1"/>
                </a:solidFill>
              </a:rPr>
              <a:t>Vogt et al., 2021 / Husebye et al., 2021</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7FB0104-8040-42FD-819E-2113C155E2CA}"/>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F10C99B6-FE22-4808-82E4-2B39391CB155}"/>
              </a:ext>
            </a:extLst>
          </p:cNvPr>
          <p:cNvSpPr txBox="1"/>
          <p:nvPr/>
        </p:nvSpPr>
        <p:spPr>
          <a:xfrm>
            <a:off x="595176" y="756128"/>
            <a:ext cx="7953647" cy="892552"/>
          </a:xfrm>
          <a:prstGeom prst="rect">
            <a:avLst/>
          </a:prstGeom>
          <a:noFill/>
        </p:spPr>
        <p:txBody>
          <a:bodyPr wrap="square">
            <a:spAutoFit/>
          </a:bodyPr>
          <a:lstStyle/>
          <a:p>
            <a:pPr algn="ctr"/>
            <a:r>
              <a:rPr lang="en-US" sz="2600" b="1" dirty="0">
                <a:solidFill>
                  <a:srgbClr val="FFFF00"/>
                </a:solidFill>
                <a:latin typeface="Times New Roman" panose="02020603050405020304" pitchFamily="18" charset="0"/>
                <a:cs typeface="Times New Roman" panose="02020603050405020304" pitchFamily="18" charset="0"/>
              </a:rPr>
              <a:t>How often Should Tests for Autoantibodies Be Repeated?</a:t>
            </a:r>
          </a:p>
        </p:txBody>
      </p:sp>
      <p:sp>
        <p:nvSpPr>
          <p:cNvPr id="2" name="Slide Number Placeholder 1">
            <a:extLst>
              <a:ext uri="{FF2B5EF4-FFF2-40B4-BE49-F238E27FC236}">
                <a16:creationId xmlns:a16="http://schemas.microsoft.com/office/drawing/2014/main" id="{E9B76048-C5B2-4EA3-B748-8750F923AE21}"/>
              </a:ext>
            </a:extLst>
          </p:cNvPr>
          <p:cNvSpPr>
            <a:spLocks noGrp="1"/>
          </p:cNvSpPr>
          <p:nvPr>
            <p:ph type="sldNum" sz="quarter" idx="12"/>
          </p:nvPr>
        </p:nvSpPr>
        <p:spPr/>
        <p:txBody>
          <a:bodyPr/>
          <a:lstStyle/>
          <a:p>
            <a:fld id="{E85C1AD3-265B-6849-A584-27DB55E4C663}" type="slidenum">
              <a:rPr lang="en-US" smtClean="0"/>
              <a:t>22</a:t>
            </a:fld>
            <a:endParaRPr lang="en-US"/>
          </a:p>
        </p:txBody>
      </p:sp>
    </p:spTree>
    <p:extLst>
      <p:ext uri="{BB962C8B-B14F-4D97-AF65-F5344CB8AC3E}">
        <p14:creationId xmlns:p14="http://schemas.microsoft.com/office/powerpoint/2010/main" val="1137298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patient's diagnosis&#10;&#10;AI-generated content may be incorrect.">
            <a:extLst>
              <a:ext uri="{FF2B5EF4-FFF2-40B4-BE49-F238E27FC236}">
                <a16:creationId xmlns:a16="http://schemas.microsoft.com/office/drawing/2014/main" id="{A8D48C93-536E-0B61-EED4-EB0785EA75C2}"/>
              </a:ext>
            </a:extLst>
          </p:cNvPr>
          <p:cNvPicPr>
            <a:picLocks noChangeAspect="1"/>
          </p:cNvPicPr>
          <p:nvPr/>
        </p:nvPicPr>
        <p:blipFill>
          <a:blip r:embed="rId2"/>
          <a:stretch>
            <a:fillRect/>
          </a:stretch>
        </p:blipFill>
        <p:spPr>
          <a:xfrm>
            <a:off x="1432620" y="1224923"/>
            <a:ext cx="6278760" cy="5172744"/>
          </a:xfrm>
          <a:prstGeom prst="rect">
            <a:avLst/>
          </a:prstGeom>
        </p:spPr>
      </p:pic>
      <p:sp>
        <p:nvSpPr>
          <p:cNvPr id="3" name="TextBox 2">
            <a:extLst>
              <a:ext uri="{FF2B5EF4-FFF2-40B4-BE49-F238E27FC236}">
                <a16:creationId xmlns:a16="http://schemas.microsoft.com/office/drawing/2014/main" id="{B2C480E5-212A-465B-8D59-2685B7597D68}"/>
              </a:ext>
            </a:extLst>
          </p:cNvPr>
          <p:cNvSpPr txBox="1"/>
          <p:nvPr/>
        </p:nvSpPr>
        <p:spPr>
          <a:xfrm>
            <a:off x="595176" y="517037"/>
            <a:ext cx="7953647" cy="707886"/>
          </a:xfrm>
          <a:prstGeom prst="rect">
            <a:avLst/>
          </a:prstGeom>
          <a:noFill/>
        </p:spPr>
        <p:txBody>
          <a:bodyPr wrap="square">
            <a:spAutoFit/>
          </a:bodyPr>
          <a:lstStyle/>
          <a:p>
            <a:pPr algn="ctr"/>
            <a:r>
              <a:rPr lang="en-US" sz="2000" b="1" dirty="0">
                <a:solidFill>
                  <a:srgbClr val="FFFF00"/>
                </a:solidFill>
                <a:latin typeface="Times New Roman" panose="02020603050405020304" pitchFamily="18" charset="0"/>
                <a:cs typeface="Times New Roman" panose="02020603050405020304" pitchFamily="18" charset="0"/>
              </a:rPr>
              <a:t>Summary of the Recommendations On Diagnosis and Testing To Establish A Cause for POI</a:t>
            </a:r>
          </a:p>
        </p:txBody>
      </p:sp>
      <p:sp>
        <p:nvSpPr>
          <p:cNvPr id="2" name="Slide Number Placeholder 1">
            <a:extLst>
              <a:ext uri="{FF2B5EF4-FFF2-40B4-BE49-F238E27FC236}">
                <a16:creationId xmlns:a16="http://schemas.microsoft.com/office/drawing/2014/main" id="{DC9E6EC4-35BD-46C3-8736-2CD9D8B0ABDC}"/>
              </a:ext>
            </a:extLst>
          </p:cNvPr>
          <p:cNvSpPr>
            <a:spLocks noGrp="1"/>
          </p:cNvSpPr>
          <p:nvPr>
            <p:ph type="sldNum" sz="quarter" idx="12"/>
          </p:nvPr>
        </p:nvSpPr>
        <p:spPr/>
        <p:txBody>
          <a:bodyPr/>
          <a:lstStyle/>
          <a:p>
            <a:fld id="{E85C1AD3-265B-6849-A584-27DB55E4C663}" type="slidenum">
              <a:rPr lang="en-US" smtClean="0"/>
              <a:t>23</a:t>
            </a:fld>
            <a:endParaRPr lang="en-US"/>
          </a:p>
        </p:txBody>
      </p:sp>
    </p:spTree>
    <p:extLst>
      <p:ext uri="{BB962C8B-B14F-4D97-AF65-F5344CB8AC3E}">
        <p14:creationId xmlns:p14="http://schemas.microsoft.com/office/powerpoint/2010/main" val="3929495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6B6628-A471-4D46-8932-00C89D3977BF}"/>
              </a:ext>
            </a:extLst>
          </p:cNvPr>
          <p:cNvPicPr>
            <a:picLocks noChangeAspect="1"/>
          </p:cNvPicPr>
          <p:nvPr/>
        </p:nvPicPr>
        <p:blipFill>
          <a:blip r:embed="rId2"/>
          <a:stretch>
            <a:fillRect/>
          </a:stretch>
        </p:blipFill>
        <p:spPr>
          <a:xfrm>
            <a:off x="526013" y="2115006"/>
            <a:ext cx="8091973" cy="3494261"/>
          </a:xfrm>
          <a:prstGeom prst="rect">
            <a:avLst/>
          </a:prstGeom>
        </p:spPr>
      </p:pic>
      <p:sp>
        <p:nvSpPr>
          <p:cNvPr id="5" name="TextBox 4">
            <a:extLst>
              <a:ext uri="{FF2B5EF4-FFF2-40B4-BE49-F238E27FC236}">
                <a16:creationId xmlns:a16="http://schemas.microsoft.com/office/drawing/2014/main" id="{0E77CBF3-238F-4C80-9D2B-5B2F495E6741}"/>
              </a:ext>
            </a:extLst>
          </p:cNvPr>
          <p:cNvSpPr txBox="1"/>
          <p:nvPr/>
        </p:nvSpPr>
        <p:spPr>
          <a:xfrm>
            <a:off x="595176" y="1002511"/>
            <a:ext cx="7953647" cy="492443"/>
          </a:xfrm>
          <a:prstGeom prst="rect">
            <a:avLst/>
          </a:prstGeom>
          <a:noFill/>
        </p:spPr>
        <p:txBody>
          <a:bodyPr wrap="square">
            <a:spAutoFit/>
          </a:bodyPr>
          <a:lstStyle/>
          <a:p>
            <a:pPr algn="ctr"/>
            <a:r>
              <a:rPr lang="en-US" sz="2600" b="1" dirty="0">
                <a:solidFill>
                  <a:srgbClr val="FFFF00"/>
                </a:solidFill>
                <a:latin typeface="Times New Roman" panose="02020603050405020304" pitchFamily="18" charset="0"/>
                <a:cs typeface="Times New Roman" panose="02020603050405020304" pitchFamily="18" charset="0"/>
              </a:rPr>
              <a:t>Care for women with POI at diagnosis</a:t>
            </a:r>
          </a:p>
        </p:txBody>
      </p:sp>
      <p:sp>
        <p:nvSpPr>
          <p:cNvPr id="6" name="TextBox 5">
            <a:extLst>
              <a:ext uri="{FF2B5EF4-FFF2-40B4-BE49-F238E27FC236}">
                <a16:creationId xmlns:a16="http://schemas.microsoft.com/office/drawing/2014/main" id="{AE49CFAE-E52B-47B8-BFA1-8D2FF83F1722}"/>
              </a:ext>
            </a:extLst>
          </p:cNvPr>
          <p:cNvSpPr txBox="1"/>
          <p:nvPr/>
        </p:nvSpPr>
        <p:spPr>
          <a:xfrm>
            <a:off x="649475" y="5934343"/>
            <a:ext cx="6544491" cy="276999"/>
          </a:xfrm>
          <a:prstGeom prst="rect">
            <a:avLst/>
          </a:prstGeom>
          <a:noFill/>
        </p:spPr>
        <p:txBody>
          <a:bodyPr wrap="square">
            <a:spAutoFit/>
          </a:bodyPr>
          <a:lstStyle/>
          <a:p>
            <a:r>
              <a:rPr lang="da-DK" sz="1200" b="0" i="0" u="none" strike="noStrike" baseline="0" dirty="0">
                <a:solidFill>
                  <a:schemeClr val="bg1"/>
                </a:solidFill>
              </a:rPr>
              <a:t>McDonald et al., 2022, Vincent et al., 2024</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2FF76E22-3877-4B88-A03E-CBC253A8A9DD}"/>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4D953F69-3071-4D2D-83E1-448983AF979E}"/>
              </a:ext>
            </a:extLst>
          </p:cNvPr>
          <p:cNvSpPr>
            <a:spLocks noGrp="1"/>
          </p:cNvSpPr>
          <p:nvPr>
            <p:ph type="sldNum" sz="quarter" idx="12"/>
          </p:nvPr>
        </p:nvSpPr>
        <p:spPr/>
        <p:txBody>
          <a:bodyPr/>
          <a:lstStyle/>
          <a:p>
            <a:fld id="{E85C1AD3-265B-6849-A584-27DB55E4C663}" type="slidenum">
              <a:rPr lang="en-US" smtClean="0"/>
              <a:t>24</a:t>
            </a:fld>
            <a:endParaRPr lang="en-US"/>
          </a:p>
        </p:txBody>
      </p:sp>
    </p:spTree>
    <p:extLst>
      <p:ext uri="{BB962C8B-B14F-4D97-AF65-F5344CB8AC3E}">
        <p14:creationId xmlns:p14="http://schemas.microsoft.com/office/powerpoint/2010/main" val="3011294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844EFE-9C16-44CE-A0E3-F73F834111A3}"/>
              </a:ext>
            </a:extLst>
          </p:cNvPr>
          <p:cNvPicPr>
            <a:picLocks noChangeAspect="1"/>
          </p:cNvPicPr>
          <p:nvPr/>
        </p:nvPicPr>
        <p:blipFill>
          <a:blip r:embed="rId2"/>
          <a:stretch>
            <a:fillRect/>
          </a:stretch>
        </p:blipFill>
        <p:spPr>
          <a:xfrm>
            <a:off x="1911456" y="256672"/>
            <a:ext cx="5321088" cy="6464970"/>
          </a:xfrm>
          <a:prstGeom prst="rect">
            <a:avLst/>
          </a:prstGeom>
        </p:spPr>
      </p:pic>
      <p:sp>
        <p:nvSpPr>
          <p:cNvPr id="2" name="Slide Number Placeholder 1">
            <a:extLst>
              <a:ext uri="{FF2B5EF4-FFF2-40B4-BE49-F238E27FC236}">
                <a16:creationId xmlns:a16="http://schemas.microsoft.com/office/drawing/2014/main" id="{19A651FE-A639-49EA-B29F-2AA628C264EE}"/>
              </a:ext>
            </a:extLst>
          </p:cNvPr>
          <p:cNvSpPr>
            <a:spLocks noGrp="1"/>
          </p:cNvSpPr>
          <p:nvPr>
            <p:ph type="sldNum" sz="quarter" idx="12"/>
          </p:nvPr>
        </p:nvSpPr>
        <p:spPr/>
        <p:txBody>
          <a:bodyPr/>
          <a:lstStyle/>
          <a:p>
            <a:fld id="{E85C1AD3-265B-6849-A584-27DB55E4C663}" type="slidenum">
              <a:rPr lang="en-US" smtClean="0"/>
              <a:t>25</a:t>
            </a:fld>
            <a:endParaRPr lang="en-US"/>
          </a:p>
        </p:txBody>
      </p:sp>
    </p:spTree>
    <p:extLst>
      <p:ext uri="{BB962C8B-B14F-4D97-AF65-F5344CB8AC3E}">
        <p14:creationId xmlns:p14="http://schemas.microsoft.com/office/powerpoint/2010/main" val="1508081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66966B-F8E6-AA40-6211-10CAE60B2D5C}"/>
              </a:ext>
            </a:extLst>
          </p:cNvPr>
          <p:cNvPicPr>
            <a:picLocks noChangeAspect="1"/>
          </p:cNvPicPr>
          <p:nvPr/>
        </p:nvPicPr>
        <p:blipFill>
          <a:blip r:embed="rId2"/>
          <a:stretch>
            <a:fillRect/>
          </a:stretch>
        </p:blipFill>
        <p:spPr>
          <a:xfrm>
            <a:off x="1331495" y="561015"/>
            <a:ext cx="6721642" cy="5447211"/>
          </a:xfrm>
          <a:prstGeom prst="rect">
            <a:avLst/>
          </a:prstGeom>
        </p:spPr>
      </p:pic>
      <p:sp>
        <p:nvSpPr>
          <p:cNvPr id="2" name="Slide Number Placeholder 1">
            <a:extLst>
              <a:ext uri="{FF2B5EF4-FFF2-40B4-BE49-F238E27FC236}">
                <a16:creationId xmlns:a16="http://schemas.microsoft.com/office/drawing/2014/main" id="{4BBC55DA-6D0A-49C0-8286-8F74E912B4A2}"/>
              </a:ext>
            </a:extLst>
          </p:cNvPr>
          <p:cNvSpPr>
            <a:spLocks noGrp="1"/>
          </p:cNvSpPr>
          <p:nvPr>
            <p:ph type="sldNum" sz="quarter" idx="12"/>
          </p:nvPr>
        </p:nvSpPr>
        <p:spPr/>
        <p:txBody>
          <a:bodyPr/>
          <a:lstStyle/>
          <a:p>
            <a:fld id="{E85C1AD3-265B-6849-A584-27DB55E4C663}" type="slidenum">
              <a:rPr lang="en-US" smtClean="0"/>
              <a:t>26</a:t>
            </a:fld>
            <a:endParaRPr lang="en-US"/>
          </a:p>
        </p:txBody>
      </p:sp>
    </p:spTree>
    <p:extLst>
      <p:ext uri="{BB962C8B-B14F-4D97-AF65-F5344CB8AC3E}">
        <p14:creationId xmlns:p14="http://schemas.microsoft.com/office/powerpoint/2010/main" val="3914759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FB987-76DA-7E59-EF48-166C646145D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24F6FDE-875B-102C-9609-A511D38FB310}"/>
              </a:ext>
            </a:extLst>
          </p:cNvPr>
          <p:cNvPicPr>
            <a:picLocks noChangeAspect="1"/>
          </p:cNvPicPr>
          <p:nvPr/>
        </p:nvPicPr>
        <p:blipFill>
          <a:blip r:embed="rId2"/>
          <a:stretch>
            <a:fillRect/>
          </a:stretch>
        </p:blipFill>
        <p:spPr>
          <a:xfrm>
            <a:off x="298365" y="1948802"/>
            <a:ext cx="8547269" cy="2960396"/>
          </a:xfrm>
          <a:prstGeom prst="rect">
            <a:avLst/>
          </a:prstGeom>
        </p:spPr>
      </p:pic>
      <p:sp>
        <p:nvSpPr>
          <p:cNvPr id="2" name="Slide Number Placeholder 1">
            <a:extLst>
              <a:ext uri="{FF2B5EF4-FFF2-40B4-BE49-F238E27FC236}">
                <a16:creationId xmlns:a16="http://schemas.microsoft.com/office/drawing/2014/main" id="{9EA9A689-F243-4E6E-843F-BA8DBB3A652A}"/>
              </a:ext>
            </a:extLst>
          </p:cNvPr>
          <p:cNvSpPr>
            <a:spLocks noGrp="1"/>
          </p:cNvSpPr>
          <p:nvPr>
            <p:ph type="sldNum" sz="quarter" idx="12"/>
          </p:nvPr>
        </p:nvSpPr>
        <p:spPr/>
        <p:txBody>
          <a:bodyPr/>
          <a:lstStyle/>
          <a:p>
            <a:fld id="{E85C1AD3-265B-6849-A584-27DB55E4C663}" type="slidenum">
              <a:rPr lang="en-US" smtClean="0"/>
              <a:t>27</a:t>
            </a:fld>
            <a:endParaRPr lang="en-US"/>
          </a:p>
        </p:txBody>
      </p:sp>
    </p:spTree>
    <p:extLst>
      <p:ext uri="{BB962C8B-B14F-4D97-AF65-F5344CB8AC3E}">
        <p14:creationId xmlns:p14="http://schemas.microsoft.com/office/powerpoint/2010/main" val="2150310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F61F4F-DE9E-2177-2359-517882535FAA}"/>
              </a:ext>
            </a:extLst>
          </p:cNvPr>
          <p:cNvPicPr>
            <a:picLocks noChangeAspect="1"/>
          </p:cNvPicPr>
          <p:nvPr/>
        </p:nvPicPr>
        <p:blipFill>
          <a:blip r:embed="rId2"/>
          <a:stretch>
            <a:fillRect/>
          </a:stretch>
        </p:blipFill>
        <p:spPr>
          <a:xfrm>
            <a:off x="1118076" y="319701"/>
            <a:ext cx="6907847" cy="5487542"/>
          </a:xfrm>
          <a:prstGeom prst="rect">
            <a:avLst/>
          </a:prstGeom>
        </p:spPr>
      </p:pic>
      <p:sp>
        <p:nvSpPr>
          <p:cNvPr id="3" name="TextBox 2">
            <a:extLst>
              <a:ext uri="{FF2B5EF4-FFF2-40B4-BE49-F238E27FC236}">
                <a16:creationId xmlns:a16="http://schemas.microsoft.com/office/drawing/2014/main" id="{CC47120C-2B35-4300-A409-9ECA1415130F}"/>
              </a:ext>
            </a:extLst>
          </p:cNvPr>
          <p:cNvSpPr txBox="1"/>
          <p:nvPr/>
        </p:nvSpPr>
        <p:spPr>
          <a:xfrm>
            <a:off x="649475" y="5934343"/>
            <a:ext cx="6544491" cy="276999"/>
          </a:xfrm>
          <a:prstGeom prst="rect">
            <a:avLst/>
          </a:prstGeom>
          <a:noFill/>
        </p:spPr>
        <p:txBody>
          <a:bodyPr wrap="square">
            <a:spAutoFit/>
          </a:bodyPr>
          <a:lstStyle/>
          <a:p>
            <a:r>
              <a:rPr lang="da-DK" sz="1200" b="0" i="0" u="none" strike="noStrike" baseline="0" dirty="0">
                <a:solidFill>
                  <a:schemeClr val="bg1"/>
                </a:solidFill>
              </a:rPr>
              <a:t>Verrilli et al., 2023 / Golezar et al., 2019, Li et al., 2023 / Webber et al., 2016</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4099152F-B4A2-4DBD-94FC-127AB835CAC2}"/>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7CA27F29-53B1-4404-9D27-FA299F2BB4C0}"/>
              </a:ext>
            </a:extLst>
          </p:cNvPr>
          <p:cNvSpPr>
            <a:spLocks noGrp="1"/>
          </p:cNvSpPr>
          <p:nvPr>
            <p:ph type="sldNum" sz="quarter" idx="12"/>
          </p:nvPr>
        </p:nvSpPr>
        <p:spPr/>
        <p:txBody>
          <a:bodyPr/>
          <a:lstStyle/>
          <a:p>
            <a:fld id="{E85C1AD3-265B-6849-A584-27DB55E4C663}" type="slidenum">
              <a:rPr lang="en-US" smtClean="0"/>
              <a:t>28</a:t>
            </a:fld>
            <a:endParaRPr lang="en-US"/>
          </a:p>
        </p:txBody>
      </p:sp>
    </p:spTree>
    <p:extLst>
      <p:ext uri="{BB962C8B-B14F-4D97-AF65-F5344CB8AC3E}">
        <p14:creationId xmlns:p14="http://schemas.microsoft.com/office/powerpoint/2010/main" val="810813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352A72-307F-88C2-0109-BC90BA350E4A}"/>
              </a:ext>
            </a:extLst>
          </p:cNvPr>
          <p:cNvPicPr>
            <a:picLocks noChangeAspect="1"/>
          </p:cNvPicPr>
          <p:nvPr/>
        </p:nvPicPr>
        <p:blipFill>
          <a:blip r:embed="rId2"/>
          <a:stretch>
            <a:fillRect/>
          </a:stretch>
        </p:blipFill>
        <p:spPr>
          <a:xfrm>
            <a:off x="761099" y="1211076"/>
            <a:ext cx="7621801" cy="4877538"/>
          </a:xfrm>
          <a:prstGeom prst="rect">
            <a:avLst/>
          </a:prstGeom>
        </p:spPr>
      </p:pic>
      <p:sp>
        <p:nvSpPr>
          <p:cNvPr id="5" name="TextBox 4">
            <a:extLst>
              <a:ext uri="{FF2B5EF4-FFF2-40B4-BE49-F238E27FC236}">
                <a16:creationId xmlns:a16="http://schemas.microsoft.com/office/drawing/2014/main" id="{346610C8-DA28-4DC8-ACA9-1B6FF8E33724}"/>
              </a:ext>
            </a:extLst>
          </p:cNvPr>
          <p:cNvSpPr txBox="1"/>
          <p:nvPr/>
        </p:nvSpPr>
        <p:spPr>
          <a:xfrm>
            <a:off x="857250" y="393474"/>
            <a:ext cx="7391400" cy="1107996"/>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Summary of Information for Family Members of Women with POI</a:t>
            </a:r>
            <a:br>
              <a:rPr lang="en-GB" dirty="0">
                <a:solidFill>
                  <a:schemeClr val="bg1"/>
                </a:solidFill>
              </a:rPr>
            </a:br>
            <a:endParaRPr lang="en-US" dirty="0">
              <a:solidFill>
                <a:schemeClr val="bg1"/>
              </a:solidFill>
            </a:endParaRPr>
          </a:p>
        </p:txBody>
      </p:sp>
      <p:sp>
        <p:nvSpPr>
          <p:cNvPr id="6" name="TextBox 5">
            <a:extLst>
              <a:ext uri="{FF2B5EF4-FFF2-40B4-BE49-F238E27FC236}">
                <a16:creationId xmlns:a16="http://schemas.microsoft.com/office/drawing/2014/main" id="{893E7D51-73FD-4B87-BEA6-87C6B5499B02}"/>
              </a:ext>
            </a:extLst>
          </p:cNvPr>
          <p:cNvSpPr txBox="1"/>
          <p:nvPr/>
        </p:nvSpPr>
        <p:spPr>
          <a:xfrm>
            <a:off x="649475" y="6234788"/>
            <a:ext cx="6544491" cy="276999"/>
          </a:xfrm>
          <a:prstGeom prst="rect">
            <a:avLst/>
          </a:prstGeom>
          <a:noFill/>
        </p:spPr>
        <p:txBody>
          <a:bodyPr wrap="square">
            <a:spAutoFit/>
          </a:bodyPr>
          <a:lstStyle/>
          <a:p>
            <a:r>
              <a:rPr lang="da-DK" sz="1200" b="0" i="0" u="none" strike="noStrike" baseline="0" dirty="0">
                <a:solidFill>
                  <a:schemeClr val="bg1"/>
                </a:solidFill>
              </a:rPr>
              <a:t>Verrilli et al., 2023 / Golezar et al., 2019, Li et al., 2023 / Barros et al., 2020</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92FEABFF-F3D2-40E4-B82F-7804E086597B}"/>
              </a:ext>
            </a:extLst>
          </p:cNvPr>
          <p:cNvCxnSpPr>
            <a:cxnSpLocks/>
          </p:cNvCxnSpPr>
          <p:nvPr/>
        </p:nvCxnSpPr>
        <p:spPr>
          <a:xfrm>
            <a:off x="740916" y="622172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312107CF-E8D3-4B47-BF81-F6DEC9E12FEC}"/>
              </a:ext>
            </a:extLst>
          </p:cNvPr>
          <p:cNvSpPr>
            <a:spLocks noGrp="1"/>
          </p:cNvSpPr>
          <p:nvPr>
            <p:ph type="sldNum" sz="quarter" idx="12"/>
          </p:nvPr>
        </p:nvSpPr>
        <p:spPr/>
        <p:txBody>
          <a:bodyPr/>
          <a:lstStyle/>
          <a:p>
            <a:fld id="{E85C1AD3-265B-6849-A584-27DB55E4C663}" type="slidenum">
              <a:rPr lang="en-US" smtClean="0"/>
              <a:t>29</a:t>
            </a:fld>
            <a:endParaRPr lang="en-US"/>
          </a:p>
        </p:txBody>
      </p:sp>
    </p:spTree>
    <p:extLst>
      <p:ext uri="{BB962C8B-B14F-4D97-AF65-F5344CB8AC3E}">
        <p14:creationId xmlns:p14="http://schemas.microsoft.com/office/powerpoint/2010/main" val="3637908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9A6274-796A-FED9-2B11-40BA3CC4969D}"/>
              </a:ext>
            </a:extLst>
          </p:cNvPr>
          <p:cNvSpPr>
            <a:spLocks noGrp="1"/>
          </p:cNvSpPr>
          <p:nvPr>
            <p:ph idx="1"/>
          </p:nvPr>
        </p:nvSpPr>
        <p:spPr>
          <a:xfrm>
            <a:off x="628650" y="1596489"/>
            <a:ext cx="7465078" cy="1721477"/>
          </a:xfrm>
        </p:spPr>
        <p:txBody>
          <a:bodyPr>
            <a:noAutofit/>
          </a:bodyPr>
          <a:lstStyle/>
          <a:p>
            <a:r>
              <a:rPr lang="en-GB" sz="2200" dirty="0">
                <a:solidFill>
                  <a:schemeClr val="bg1"/>
                </a:solidFill>
                <a:latin typeface="Times New Roman" panose="02020603050405020304" pitchFamily="18" charset="0"/>
                <a:cs typeface="Times New Roman" panose="02020603050405020304" pitchFamily="18" charset="0"/>
              </a:rPr>
              <a:t>The reported prevalence of non-iatrogenic POI varies from approximately 1% in older studies to 3.5% in recent publications. Population characteristics such as ethnicity may affect the prevalence of non-iatrogenic POI</a:t>
            </a:r>
          </a:p>
          <a:p>
            <a:endParaRPr lang="en-GB" sz="2200"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04BE330-F45B-F510-F51F-B615A6A5372B}"/>
              </a:ext>
            </a:extLst>
          </p:cNvPr>
          <p:cNvSpPr txBox="1"/>
          <p:nvPr/>
        </p:nvSpPr>
        <p:spPr>
          <a:xfrm>
            <a:off x="1670413" y="2850509"/>
            <a:ext cx="4986746" cy="300082"/>
          </a:xfrm>
          <a:prstGeom prst="rect">
            <a:avLst/>
          </a:prstGeom>
          <a:noFill/>
        </p:spPr>
        <p:txBody>
          <a:bodyPr wrap="square">
            <a:spAutoFit/>
          </a:bodyPr>
          <a:lstStyle/>
          <a:p>
            <a:pPr>
              <a:buNone/>
            </a:pPr>
            <a:r>
              <a:rPr lang="en-GB" sz="1350" dirty="0">
                <a:solidFill>
                  <a:srgbClr val="000000"/>
                </a:solidFill>
                <a:latin typeface="Helvetica" pitchFamily="2" charset="0"/>
              </a:rPr>
              <a:t>.</a:t>
            </a:r>
          </a:p>
        </p:txBody>
      </p:sp>
      <p:sp>
        <p:nvSpPr>
          <p:cNvPr id="6" name="TextBox 5">
            <a:extLst>
              <a:ext uri="{FF2B5EF4-FFF2-40B4-BE49-F238E27FC236}">
                <a16:creationId xmlns:a16="http://schemas.microsoft.com/office/drawing/2014/main" id="{034DD917-5692-4107-8C69-A7DF69F7597D}"/>
              </a:ext>
            </a:extLst>
          </p:cNvPr>
          <p:cNvSpPr txBox="1"/>
          <p:nvPr/>
        </p:nvSpPr>
        <p:spPr>
          <a:xfrm>
            <a:off x="628650" y="739590"/>
            <a:ext cx="4572000" cy="584775"/>
          </a:xfrm>
          <a:prstGeom prst="rect">
            <a:avLst/>
          </a:prstGeom>
          <a:noFill/>
        </p:spPr>
        <p:txBody>
          <a:bodyPr wrap="square">
            <a:spAutoFit/>
          </a:bodyPr>
          <a:lstStyle/>
          <a:p>
            <a:r>
              <a:rPr lang="en-GB" sz="3200" b="1" dirty="0">
                <a:solidFill>
                  <a:srgbClr val="FFFF00"/>
                </a:solidFill>
                <a:latin typeface="Times New Roman" panose="02020603050405020304" pitchFamily="18" charset="0"/>
                <a:cs typeface="Times New Roman" panose="02020603050405020304" pitchFamily="18" charset="0"/>
              </a:rPr>
              <a:t>Prevalence of POI</a:t>
            </a:r>
            <a:endParaRPr lang="en-US" sz="3200" b="1" dirty="0"/>
          </a:p>
        </p:txBody>
      </p:sp>
      <p:sp>
        <p:nvSpPr>
          <p:cNvPr id="8" name="TextBox 7">
            <a:extLst>
              <a:ext uri="{FF2B5EF4-FFF2-40B4-BE49-F238E27FC236}">
                <a16:creationId xmlns:a16="http://schemas.microsoft.com/office/drawing/2014/main" id="{1E6063BD-3DE6-4FF3-82D0-DC3F81796EE8}"/>
              </a:ext>
            </a:extLst>
          </p:cNvPr>
          <p:cNvSpPr txBox="1"/>
          <p:nvPr/>
        </p:nvSpPr>
        <p:spPr>
          <a:xfrm>
            <a:off x="809895" y="5693713"/>
            <a:ext cx="6544491" cy="276999"/>
          </a:xfrm>
          <a:prstGeom prst="rect">
            <a:avLst/>
          </a:prstGeom>
          <a:noFill/>
        </p:spPr>
        <p:txBody>
          <a:bodyPr wrap="square">
            <a:spAutoFit/>
          </a:bodyPr>
          <a:lstStyle/>
          <a:p>
            <a:r>
              <a:rPr lang="en-US" sz="1200" b="0" i="0" u="none" strike="noStrike" baseline="0" dirty="0">
                <a:solidFill>
                  <a:schemeClr val="bg1"/>
                </a:solidFill>
              </a:rPr>
              <a:t>Li et al., 2023</a:t>
            </a:r>
            <a:endParaRPr lang="en-US" sz="1200" dirty="0">
              <a:solidFill>
                <a:schemeClr val="bg1"/>
              </a:solidFill>
            </a:endParaRPr>
          </a:p>
        </p:txBody>
      </p:sp>
      <p:cxnSp>
        <p:nvCxnSpPr>
          <p:cNvPr id="4" name="Straight Connector 3">
            <a:extLst>
              <a:ext uri="{FF2B5EF4-FFF2-40B4-BE49-F238E27FC236}">
                <a16:creationId xmlns:a16="http://schemas.microsoft.com/office/drawing/2014/main" id="{49ADEDC6-3604-43B1-AE40-0DF0421620F2}"/>
              </a:ext>
            </a:extLst>
          </p:cNvPr>
          <p:cNvCxnSpPr>
            <a:cxnSpLocks/>
          </p:cNvCxnSpPr>
          <p:nvPr/>
        </p:nvCxnSpPr>
        <p:spPr>
          <a:xfrm>
            <a:off x="901336" y="568065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2CFFD93D-4D0E-4380-A728-E8210B1E96B9}"/>
              </a:ext>
            </a:extLst>
          </p:cNvPr>
          <p:cNvSpPr>
            <a:spLocks noGrp="1"/>
          </p:cNvSpPr>
          <p:nvPr>
            <p:ph type="sldNum" sz="quarter" idx="12"/>
          </p:nvPr>
        </p:nvSpPr>
        <p:spPr/>
        <p:txBody>
          <a:bodyPr/>
          <a:lstStyle/>
          <a:p>
            <a:fld id="{E85C1AD3-265B-6849-A584-27DB55E4C663}" type="slidenum">
              <a:rPr lang="en-US" smtClean="0"/>
              <a:t>3</a:t>
            </a:fld>
            <a:endParaRPr lang="en-US"/>
          </a:p>
        </p:txBody>
      </p:sp>
    </p:spTree>
    <p:extLst>
      <p:ext uri="{BB962C8B-B14F-4D97-AF65-F5344CB8AC3E}">
        <p14:creationId xmlns:p14="http://schemas.microsoft.com/office/powerpoint/2010/main" val="3723203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white and blue box with black text&#10;&#10;AI-generated content may be incorrect.">
            <a:extLst>
              <a:ext uri="{FF2B5EF4-FFF2-40B4-BE49-F238E27FC236}">
                <a16:creationId xmlns:a16="http://schemas.microsoft.com/office/drawing/2014/main" id="{7929FEB2-24C6-F01C-6910-8588B28B7DEC}"/>
              </a:ext>
            </a:extLst>
          </p:cNvPr>
          <p:cNvPicPr>
            <a:picLocks noChangeAspect="1"/>
          </p:cNvPicPr>
          <p:nvPr/>
        </p:nvPicPr>
        <p:blipFill>
          <a:blip r:embed="rId3"/>
          <a:stretch>
            <a:fillRect/>
          </a:stretch>
        </p:blipFill>
        <p:spPr>
          <a:xfrm>
            <a:off x="784746" y="327009"/>
            <a:ext cx="7574507" cy="6203982"/>
          </a:xfrm>
          <a:prstGeom prst="rect">
            <a:avLst/>
          </a:prstGeom>
        </p:spPr>
      </p:pic>
      <p:sp>
        <p:nvSpPr>
          <p:cNvPr id="2" name="Slide Number Placeholder 1">
            <a:extLst>
              <a:ext uri="{FF2B5EF4-FFF2-40B4-BE49-F238E27FC236}">
                <a16:creationId xmlns:a16="http://schemas.microsoft.com/office/drawing/2014/main" id="{246DB83F-52CC-4AEF-9422-2088D0020C79}"/>
              </a:ext>
            </a:extLst>
          </p:cNvPr>
          <p:cNvSpPr>
            <a:spLocks noGrp="1"/>
          </p:cNvSpPr>
          <p:nvPr>
            <p:ph type="sldNum" sz="quarter" idx="12"/>
          </p:nvPr>
        </p:nvSpPr>
        <p:spPr/>
        <p:txBody>
          <a:bodyPr/>
          <a:lstStyle/>
          <a:p>
            <a:fld id="{E85C1AD3-265B-6849-A584-27DB55E4C663}" type="slidenum">
              <a:rPr lang="en-US" smtClean="0"/>
              <a:t>30</a:t>
            </a:fld>
            <a:endParaRPr lang="en-US"/>
          </a:p>
        </p:txBody>
      </p:sp>
    </p:spTree>
    <p:extLst>
      <p:ext uri="{BB962C8B-B14F-4D97-AF65-F5344CB8AC3E}">
        <p14:creationId xmlns:p14="http://schemas.microsoft.com/office/powerpoint/2010/main" val="497822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DF2D85-29AF-4830-8DB6-675C288F8A7B}"/>
              </a:ext>
            </a:extLst>
          </p:cNvPr>
          <p:cNvPicPr>
            <a:picLocks noChangeAspect="1"/>
          </p:cNvPicPr>
          <p:nvPr/>
        </p:nvPicPr>
        <p:blipFill>
          <a:blip r:embed="rId2"/>
          <a:stretch>
            <a:fillRect/>
          </a:stretch>
        </p:blipFill>
        <p:spPr>
          <a:xfrm>
            <a:off x="1840734" y="1075786"/>
            <a:ext cx="5618157" cy="5498511"/>
          </a:xfrm>
          <a:prstGeom prst="rect">
            <a:avLst/>
          </a:prstGeom>
        </p:spPr>
      </p:pic>
      <p:sp>
        <p:nvSpPr>
          <p:cNvPr id="3" name="TextBox 2">
            <a:extLst>
              <a:ext uri="{FF2B5EF4-FFF2-40B4-BE49-F238E27FC236}">
                <a16:creationId xmlns:a16="http://schemas.microsoft.com/office/drawing/2014/main" id="{743558EE-C96D-48BD-85F4-594EECEEF4DD}"/>
              </a:ext>
            </a:extLst>
          </p:cNvPr>
          <p:cNvSpPr txBox="1"/>
          <p:nvPr/>
        </p:nvSpPr>
        <p:spPr>
          <a:xfrm>
            <a:off x="595176" y="466934"/>
            <a:ext cx="7953647" cy="492443"/>
          </a:xfrm>
          <a:prstGeom prst="rect">
            <a:avLst/>
          </a:prstGeom>
          <a:noFill/>
        </p:spPr>
        <p:txBody>
          <a:bodyPr wrap="square">
            <a:spAutoFit/>
          </a:bodyPr>
          <a:lstStyle/>
          <a:p>
            <a:pPr algn="ctr"/>
            <a:r>
              <a:rPr lang="en-US" sz="2600" b="1" dirty="0">
                <a:solidFill>
                  <a:srgbClr val="FFFF00"/>
                </a:solidFill>
                <a:latin typeface="Times New Roman" panose="02020603050405020304" pitchFamily="18" charset="0"/>
                <a:cs typeface="Times New Roman" panose="02020603050405020304" pitchFamily="18" charset="0"/>
              </a:rPr>
              <a:t>Long Term Consequences</a:t>
            </a:r>
          </a:p>
        </p:txBody>
      </p:sp>
      <p:sp>
        <p:nvSpPr>
          <p:cNvPr id="2" name="Slide Number Placeholder 1">
            <a:extLst>
              <a:ext uri="{FF2B5EF4-FFF2-40B4-BE49-F238E27FC236}">
                <a16:creationId xmlns:a16="http://schemas.microsoft.com/office/drawing/2014/main" id="{C34CAEC6-9315-41FB-8AFF-388996BD442D}"/>
              </a:ext>
            </a:extLst>
          </p:cNvPr>
          <p:cNvSpPr>
            <a:spLocks noGrp="1"/>
          </p:cNvSpPr>
          <p:nvPr>
            <p:ph type="sldNum" sz="quarter" idx="12"/>
          </p:nvPr>
        </p:nvSpPr>
        <p:spPr/>
        <p:txBody>
          <a:bodyPr/>
          <a:lstStyle/>
          <a:p>
            <a:fld id="{E85C1AD3-265B-6849-A584-27DB55E4C663}" type="slidenum">
              <a:rPr lang="en-US" smtClean="0"/>
              <a:t>31</a:t>
            </a:fld>
            <a:endParaRPr lang="en-US"/>
          </a:p>
        </p:txBody>
      </p:sp>
    </p:spTree>
    <p:extLst>
      <p:ext uri="{BB962C8B-B14F-4D97-AF65-F5344CB8AC3E}">
        <p14:creationId xmlns:p14="http://schemas.microsoft.com/office/powerpoint/2010/main" val="309185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survey&#10;&#10;AI-generated content may be incorrect.">
            <a:extLst>
              <a:ext uri="{FF2B5EF4-FFF2-40B4-BE49-F238E27FC236}">
                <a16:creationId xmlns:a16="http://schemas.microsoft.com/office/drawing/2014/main" id="{4B7B3EA0-89D6-A035-A73C-1C2315DE933A}"/>
              </a:ext>
            </a:extLst>
          </p:cNvPr>
          <p:cNvPicPr>
            <a:picLocks noChangeAspect="1"/>
          </p:cNvPicPr>
          <p:nvPr/>
        </p:nvPicPr>
        <p:blipFill>
          <a:blip r:embed="rId3"/>
          <a:stretch>
            <a:fillRect/>
          </a:stretch>
        </p:blipFill>
        <p:spPr>
          <a:xfrm>
            <a:off x="361032" y="1864002"/>
            <a:ext cx="8421935" cy="3457549"/>
          </a:xfrm>
          <a:prstGeom prst="rect">
            <a:avLst/>
          </a:prstGeom>
        </p:spPr>
      </p:pic>
      <p:sp>
        <p:nvSpPr>
          <p:cNvPr id="5" name="TextBox 4">
            <a:extLst>
              <a:ext uri="{FF2B5EF4-FFF2-40B4-BE49-F238E27FC236}">
                <a16:creationId xmlns:a16="http://schemas.microsoft.com/office/drawing/2014/main" id="{13087EBF-A8AB-4AD6-81AD-82B4EBF0443C}"/>
              </a:ext>
            </a:extLst>
          </p:cNvPr>
          <p:cNvSpPr txBox="1"/>
          <p:nvPr/>
        </p:nvSpPr>
        <p:spPr>
          <a:xfrm>
            <a:off x="685799" y="1077016"/>
            <a:ext cx="7772400" cy="461665"/>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What Are the Consequences of POI For Life Expectancy?</a:t>
            </a:r>
            <a:endParaRPr lang="en-US" sz="24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DF45747-6D6B-4891-BD71-FE9E11A333A4}"/>
              </a:ext>
            </a:extLst>
          </p:cNvPr>
          <p:cNvSpPr txBox="1"/>
          <p:nvPr/>
        </p:nvSpPr>
        <p:spPr>
          <a:xfrm>
            <a:off x="649475" y="5999657"/>
            <a:ext cx="6544491" cy="276999"/>
          </a:xfrm>
          <a:prstGeom prst="rect">
            <a:avLst/>
          </a:prstGeom>
          <a:noFill/>
        </p:spPr>
        <p:txBody>
          <a:bodyPr wrap="square">
            <a:spAutoFit/>
          </a:bodyPr>
          <a:lstStyle/>
          <a:p>
            <a:r>
              <a:rPr lang="da-DK" sz="1200" b="0" i="0" u="none" strike="noStrike" baseline="0" dirty="0">
                <a:solidFill>
                  <a:schemeClr val="bg1"/>
                </a:solidFill>
              </a:rPr>
              <a:t>Rocca et al., 2023</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AA1AAD4D-50A9-4A29-844D-E5ADD2C7FF38}"/>
              </a:ext>
            </a:extLst>
          </p:cNvPr>
          <p:cNvCxnSpPr>
            <a:cxnSpLocks/>
          </p:cNvCxnSpPr>
          <p:nvPr/>
        </p:nvCxnSpPr>
        <p:spPr>
          <a:xfrm>
            <a:off x="740916" y="5986594"/>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979F4B29-451B-4587-ADCA-2B1030F419C5}"/>
              </a:ext>
            </a:extLst>
          </p:cNvPr>
          <p:cNvSpPr>
            <a:spLocks noGrp="1"/>
          </p:cNvSpPr>
          <p:nvPr>
            <p:ph type="sldNum" sz="quarter" idx="12"/>
          </p:nvPr>
        </p:nvSpPr>
        <p:spPr/>
        <p:txBody>
          <a:bodyPr/>
          <a:lstStyle/>
          <a:p>
            <a:fld id="{E85C1AD3-265B-6849-A584-27DB55E4C663}" type="slidenum">
              <a:rPr lang="en-US" smtClean="0"/>
              <a:t>32</a:t>
            </a:fld>
            <a:endParaRPr lang="en-US"/>
          </a:p>
        </p:txBody>
      </p:sp>
    </p:spTree>
    <p:extLst>
      <p:ext uri="{BB962C8B-B14F-4D97-AF65-F5344CB8AC3E}">
        <p14:creationId xmlns:p14="http://schemas.microsoft.com/office/powerpoint/2010/main" val="3912375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7998F9-DFF6-4686-90E8-0ABD43A4172B}"/>
              </a:ext>
            </a:extLst>
          </p:cNvPr>
          <p:cNvSpPr txBox="1"/>
          <p:nvPr/>
        </p:nvSpPr>
        <p:spPr>
          <a:xfrm>
            <a:off x="666750" y="669427"/>
            <a:ext cx="7810500" cy="1692771"/>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Fertility and Fertility Treatments</a:t>
            </a:r>
            <a:br>
              <a:rPr lang="en-GB" sz="2600" dirty="0">
                <a:solidFill>
                  <a:schemeClr val="bg1"/>
                </a:solidFill>
                <a:latin typeface="Times New Roman" panose="02020603050405020304" pitchFamily="18" charset="0"/>
                <a:cs typeface="Times New Roman" panose="02020603050405020304" pitchFamily="18" charset="0"/>
              </a:rPr>
            </a:br>
            <a:br>
              <a:rPr lang="en-GB" sz="2600" dirty="0">
                <a:solidFill>
                  <a:schemeClr val="bg1"/>
                </a:solidFill>
                <a:latin typeface="Times New Roman" panose="02020603050405020304" pitchFamily="18" charset="0"/>
                <a:cs typeface="Times New Roman" panose="02020603050405020304" pitchFamily="18" charset="0"/>
              </a:rPr>
            </a:br>
            <a:r>
              <a:rPr lang="en-GB" sz="2600" b="1" dirty="0">
                <a:solidFill>
                  <a:schemeClr val="bg1"/>
                </a:solidFill>
                <a:latin typeface="Times New Roman" panose="02020603050405020304" pitchFamily="18" charset="0"/>
                <a:cs typeface="Times New Roman" panose="02020603050405020304" pitchFamily="18" charset="0"/>
              </a:rPr>
              <a:t>Recommendations</a:t>
            </a:r>
            <a:br>
              <a:rPr lang="en-GB" sz="2600" dirty="0">
                <a:solidFill>
                  <a:schemeClr val="bg1"/>
                </a:solidFill>
                <a:latin typeface="Times New Roman" panose="02020603050405020304" pitchFamily="18" charset="0"/>
                <a:cs typeface="Times New Roman" panose="02020603050405020304" pitchFamily="18" charset="0"/>
              </a:rPr>
            </a:br>
            <a:endParaRPr lang="en-GB" sz="2600" dirty="0">
              <a:solidFill>
                <a:schemeClr val="bg1"/>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74506AF-A950-4E56-A78B-D6730D3E9BB8}"/>
              </a:ext>
            </a:extLst>
          </p:cNvPr>
          <p:cNvPicPr>
            <a:picLocks noChangeAspect="1"/>
          </p:cNvPicPr>
          <p:nvPr/>
        </p:nvPicPr>
        <p:blipFill>
          <a:blip r:embed="rId3"/>
          <a:stretch>
            <a:fillRect/>
          </a:stretch>
        </p:blipFill>
        <p:spPr>
          <a:xfrm>
            <a:off x="666750" y="2217025"/>
            <a:ext cx="7810500" cy="2423949"/>
          </a:xfrm>
          <a:prstGeom prst="rect">
            <a:avLst/>
          </a:prstGeom>
        </p:spPr>
      </p:pic>
      <p:sp>
        <p:nvSpPr>
          <p:cNvPr id="5" name="TextBox 4">
            <a:extLst>
              <a:ext uri="{FF2B5EF4-FFF2-40B4-BE49-F238E27FC236}">
                <a16:creationId xmlns:a16="http://schemas.microsoft.com/office/drawing/2014/main" id="{F725AA47-67D5-441D-8F75-64878DBCAD29}"/>
              </a:ext>
            </a:extLst>
          </p:cNvPr>
          <p:cNvSpPr txBox="1"/>
          <p:nvPr/>
        </p:nvSpPr>
        <p:spPr>
          <a:xfrm>
            <a:off x="649475" y="5999657"/>
            <a:ext cx="6544491" cy="276999"/>
          </a:xfrm>
          <a:prstGeom prst="rect">
            <a:avLst/>
          </a:prstGeom>
          <a:noFill/>
        </p:spPr>
        <p:txBody>
          <a:bodyPr wrap="square">
            <a:spAutoFit/>
          </a:bodyPr>
          <a:lstStyle/>
          <a:p>
            <a:r>
              <a:rPr lang="fr-FR" sz="1200" b="0" i="0" u="none" strike="noStrike" baseline="0" dirty="0">
                <a:solidFill>
                  <a:schemeClr val="bg1"/>
                </a:solidFill>
              </a:rPr>
              <a:t>Bachelot et al., 2017, </a:t>
            </a:r>
            <a:r>
              <a:rPr lang="fr-FR" sz="1200" b="0" i="0" u="none" strike="noStrike" baseline="0" dirty="0" err="1">
                <a:solidFill>
                  <a:schemeClr val="bg1"/>
                </a:solidFill>
              </a:rPr>
              <a:t>Fraison</a:t>
            </a:r>
            <a:r>
              <a:rPr lang="fr-FR" sz="1200" b="0" i="0" u="none" strike="noStrike" baseline="0" dirty="0">
                <a:solidFill>
                  <a:schemeClr val="bg1"/>
                </a:solidFill>
              </a:rPr>
              <a:t> et al., 2019 / Cambray et al., 2023</a:t>
            </a:r>
            <a:endParaRPr lang="en-US" sz="1200" dirty="0">
              <a:solidFill>
                <a:schemeClr val="bg1"/>
              </a:solidFill>
            </a:endParaRPr>
          </a:p>
        </p:txBody>
      </p:sp>
      <p:cxnSp>
        <p:nvCxnSpPr>
          <p:cNvPr id="6" name="Straight Connector 5">
            <a:extLst>
              <a:ext uri="{FF2B5EF4-FFF2-40B4-BE49-F238E27FC236}">
                <a16:creationId xmlns:a16="http://schemas.microsoft.com/office/drawing/2014/main" id="{505C11D5-E2C6-4D28-A40D-59BF8D0D957D}"/>
              </a:ext>
            </a:extLst>
          </p:cNvPr>
          <p:cNvCxnSpPr>
            <a:cxnSpLocks/>
          </p:cNvCxnSpPr>
          <p:nvPr/>
        </p:nvCxnSpPr>
        <p:spPr>
          <a:xfrm>
            <a:off x="740916" y="5986594"/>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7" name="Slide Number Placeholder 6">
            <a:extLst>
              <a:ext uri="{FF2B5EF4-FFF2-40B4-BE49-F238E27FC236}">
                <a16:creationId xmlns:a16="http://schemas.microsoft.com/office/drawing/2014/main" id="{AF1D14BB-F101-46FE-95AF-4C4971219F0F}"/>
              </a:ext>
            </a:extLst>
          </p:cNvPr>
          <p:cNvSpPr>
            <a:spLocks noGrp="1"/>
          </p:cNvSpPr>
          <p:nvPr>
            <p:ph type="sldNum" sz="quarter" idx="12"/>
          </p:nvPr>
        </p:nvSpPr>
        <p:spPr/>
        <p:txBody>
          <a:bodyPr/>
          <a:lstStyle/>
          <a:p>
            <a:fld id="{E85C1AD3-265B-6849-A584-27DB55E4C663}" type="slidenum">
              <a:rPr lang="en-US" smtClean="0"/>
              <a:t>33</a:t>
            </a:fld>
            <a:endParaRPr lang="en-US"/>
          </a:p>
        </p:txBody>
      </p:sp>
    </p:spTree>
    <p:extLst>
      <p:ext uri="{BB962C8B-B14F-4D97-AF65-F5344CB8AC3E}">
        <p14:creationId xmlns:p14="http://schemas.microsoft.com/office/powerpoint/2010/main" val="2773851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88F159-9EE1-491A-A497-C7394CE8C57C}"/>
              </a:ext>
            </a:extLst>
          </p:cNvPr>
          <p:cNvSpPr txBox="1"/>
          <p:nvPr/>
        </p:nvSpPr>
        <p:spPr>
          <a:xfrm>
            <a:off x="518614" y="1220527"/>
            <a:ext cx="8149135" cy="3416320"/>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What Fertility Interventions Are Effective?</a:t>
            </a:r>
            <a:br>
              <a:rPr lang="en-GB" sz="2600" b="1" dirty="0">
                <a:solidFill>
                  <a:srgbClr val="FFFF00"/>
                </a:solidFill>
                <a:latin typeface="Times New Roman" panose="02020603050405020304" pitchFamily="18" charset="0"/>
                <a:cs typeface="Times New Roman" panose="02020603050405020304" pitchFamily="18" charset="0"/>
              </a:rPr>
            </a:br>
            <a:br>
              <a:rPr lang="en-GB" sz="2800" dirty="0">
                <a:solidFill>
                  <a:schemeClr val="bg1"/>
                </a:solidFill>
                <a:latin typeface="Times New Roman" panose="02020603050405020304" pitchFamily="18" charset="0"/>
                <a:cs typeface="Times New Roman" panose="02020603050405020304" pitchFamily="18" charset="0"/>
              </a:rPr>
            </a:br>
            <a:r>
              <a:rPr lang="en-GB" sz="2400" dirty="0">
                <a:solidFill>
                  <a:schemeClr val="bg1"/>
                </a:solidFill>
                <a:latin typeface="Times New Roman" panose="02020603050405020304" pitchFamily="18" charset="0"/>
                <a:cs typeface="Times New Roman" panose="02020603050405020304" pitchFamily="18" charset="0"/>
              </a:rPr>
              <a:t>1. In vitro activation of follicle growth in biopsied ovarian tissue.</a:t>
            </a:r>
            <a:br>
              <a:rPr lang="en-GB" sz="2400" dirty="0">
                <a:solidFill>
                  <a:schemeClr val="bg1"/>
                </a:solidFill>
                <a:latin typeface="Times New Roman" panose="02020603050405020304" pitchFamily="18" charset="0"/>
                <a:cs typeface="Times New Roman" panose="02020603050405020304" pitchFamily="18" charset="0"/>
              </a:rPr>
            </a:br>
            <a:br>
              <a:rPr lang="en-GB" sz="2400" dirty="0">
                <a:solidFill>
                  <a:schemeClr val="bg1"/>
                </a:solidFill>
                <a:latin typeface="Times New Roman" panose="02020603050405020304" pitchFamily="18" charset="0"/>
                <a:cs typeface="Times New Roman" panose="02020603050405020304" pitchFamily="18" charset="0"/>
              </a:rPr>
            </a:br>
            <a:r>
              <a:rPr lang="en-GB" sz="2400" dirty="0">
                <a:solidFill>
                  <a:schemeClr val="bg1"/>
                </a:solidFill>
                <a:latin typeface="Times New Roman" panose="02020603050405020304" pitchFamily="18" charset="0"/>
                <a:cs typeface="Times New Roman" panose="02020603050405020304" pitchFamily="18" charset="0"/>
              </a:rPr>
              <a:t>2. Administration of mesenchymal stem cells.</a:t>
            </a:r>
            <a:br>
              <a:rPr lang="en-GB" sz="2400" dirty="0">
                <a:solidFill>
                  <a:schemeClr val="bg1"/>
                </a:solidFill>
                <a:latin typeface="Times New Roman" panose="02020603050405020304" pitchFamily="18" charset="0"/>
                <a:cs typeface="Times New Roman" panose="02020603050405020304" pitchFamily="18" charset="0"/>
              </a:rPr>
            </a:br>
            <a:br>
              <a:rPr lang="en-GB" sz="2400" dirty="0">
                <a:solidFill>
                  <a:schemeClr val="bg1"/>
                </a:solidFill>
                <a:latin typeface="Times New Roman" panose="02020603050405020304" pitchFamily="18" charset="0"/>
                <a:cs typeface="Times New Roman" panose="02020603050405020304" pitchFamily="18" charset="0"/>
              </a:rPr>
            </a:br>
            <a:r>
              <a:rPr lang="en-GB" sz="2400" dirty="0">
                <a:solidFill>
                  <a:schemeClr val="bg1"/>
                </a:solidFill>
                <a:latin typeface="Times New Roman" panose="02020603050405020304" pitchFamily="18" charset="0"/>
                <a:cs typeface="Times New Roman" panose="02020603050405020304" pitchFamily="18" charset="0"/>
              </a:rPr>
              <a:t>3. Injection of platelet rich plasma into the ovary.</a:t>
            </a:r>
            <a:br>
              <a:rPr lang="en-GB" sz="2400" dirty="0">
                <a:solidFill>
                  <a:schemeClr val="bg1"/>
                </a:solidFill>
                <a:latin typeface="Times New Roman" panose="02020603050405020304" pitchFamily="18" charset="0"/>
                <a:cs typeface="Times New Roman" panose="02020603050405020304" pitchFamily="18" charset="0"/>
              </a:rPr>
            </a:br>
            <a:br>
              <a:rPr lang="en-GB" sz="2400"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6B0EB31C-7F5E-4AD3-A5A8-DE797F29A0E5}"/>
              </a:ext>
            </a:extLst>
          </p:cNvPr>
          <p:cNvSpPr txBox="1"/>
          <p:nvPr/>
        </p:nvSpPr>
        <p:spPr>
          <a:xfrm>
            <a:off x="649475" y="5869028"/>
            <a:ext cx="6544491" cy="461665"/>
          </a:xfrm>
          <a:prstGeom prst="rect">
            <a:avLst/>
          </a:prstGeom>
          <a:noFill/>
        </p:spPr>
        <p:txBody>
          <a:bodyPr wrap="square">
            <a:spAutoFit/>
          </a:bodyPr>
          <a:lstStyle/>
          <a:p>
            <a:r>
              <a:rPr lang="da-DK" sz="1200" b="0" i="0" u="none" strike="noStrike" baseline="0" dirty="0">
                <a:solidFill>
                  <a:schemeClr val="bg1"/>
                </a:solidFill>
              </a:rPr>
              <a:t>Rosario and Anderson, 2021, Zhang et al., 2021 / Pellicer et al., 2023 / Tinjić et al., 2021 /Cakiroglu et al., 2020 / Herlihy et al., 2023</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C1D81B11-C930-4AC4-87C4-D8167C0EDFCA}"/>
              </a:ext>
            </a:extLst>
          </p:cNvPr>
          <p:cNvCxnSpPr>
            <a:cxnSpLocks/>
          </p:cNvCxnSpPr>
          <p:nvPr/>
        </p:nvCxnSpPr>
        <p:spPr>
          <a:xfrm>
            <a:off x="740916" y="58559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CD0B4874-6DD4-442D-A4A0-57C0A4E82CCC}"/>
              </a:ext>
            </a:extLst>
          </p:cNvPr>
          <p:cNvSpPr>
            <a:spLocks noGrp="1"/>
          </p:cNvSpPr>
          <p:nvPr>
            <p:ph type="sldNum" sz="quarter" idx="12"/>
          </p:nvPr>
        </p:nvSpPr>
        <p:spPr/>
        <p:txBody>
          <a:bodyPr/>
          <a:lstStyle/>
          <a:p>
            <a:fld id="{E85C1AD3-265B-6849-A584-27DB55E4C663}" type="slidenum">
              <a:rPr lang="en-US" smtClean="0"/>
              <a:t>34</a:t>
            </a:fld>
            <a:endParaRPr lang="en-US"/>
          </a:p>
        </p:txBody>
      </p:sp>
    </p:spTree>
    <p:extLst>
      <p:ext uri="{BB962C8B-B14F-4D97-AF65-F5344CB8AC3E}">
        <p14:creationId xmlns:p14="http://schemas.microsoft.com/office/powerpoint/2010/main" val="1810296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report&#10;&#10;AI-generated content may be incorrect.">
            <a:extLst>
              <a:ext uri="{FF2B5EF4-FFF2-40B4-BE49-F238E27FC236}">
                <a16:creationId xmlns:a16="http://schemas.microsoft.com/office/drawing/2014/main" id="{22F12723-EB49-F5F3-5134-B305A8AA7A6D}"/>
              </a:ext>
            </a:extLst>
          </p:cNvPr>
          <p:cNvPicPr>
            <a:picLocks noChangeAspect="1"/>
          </p:cNvPicPr>
          <p:nvPr/>
        </p:nvPicPr>
        <p:blipFill>
          <a:blip r:embed="rId2"/>
          <a:stretch>
            <a:fillRect/>
          </a:stretch>
        </p:blipFill>
        <p:spPr>
          <a:xfrm>
            <a:off x="385475" y="2157712"/>
            <a:ext cx="8373050" cy="3330054"/>
          </a:xfrm>
          <a:prstGeom prst="rect">
            <a:avLst/>
          </a:prstGeom>
        </p:spPr>
      </p:pic>
      <p:sp>
        <p:nvSpPr>
          <p:cNvPr id="5" name="TextBox 4">
            <a:extLst>
              <a:ext uri="{FF2B5EF4-FFF2-40B4-BE49-F238E27FC236}">
                <a16:creationId xmlns:a16="http://schemas.microsoft.com/office/drawing/2014/main" id="{C3B3C3FB-19B5-43FA-9D5E-9BABD0765608}"/>
              </a:ext>
            </a:extLst>
          </p:cNvPr>
          <p:cNvSpPr txBox="1"/>
          <p:nvPr/>
        </p:nvSpPr>
        <p:spPr>
          <a:xfrm>
            <a:off x="1491018" y="1284007"/>
            <a:ext cx="6161964"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Oocyte Donation to Achieve Pregnancy</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E034674-4227-4359-B6B0-4AE7EB203F07}"/>
              </a:ext>
            </a:extLst>
          </p:cNvPr>
          <p:cNvSpPr txBox="1"/>
          <p:nvPr/>
        </p:nvSpPr>
        <p:spPr>
          <a:xfrm>
            <a:off x="649475" y="5869028"/>
            <a:ext cx="6544491" cy="276999"/>
          </a:xfrm>
          <a:prstGeom prst="rect">
            <a:avLst/>
          </a:prstGeom>
          <a:noFill/>
        </p:spPr>
        <p:txBody>
          <a:bodyPr wrap="square">
            <a:spAutoFit/>
          </a:bodyPr>
          <a:lstStyle/>
          <a:p>
            <a:r>
              <a:rPr lang="da-DK" sz="1200" b="0" i="0" u="none" strike="noStrike" baseline="0" dirty="0">
                <a:solidFill>
                  <a:schemeClr val="bg1"/>
                </a:solidFill>
              </a:rPr>
              <a:t>Sauer et al., 1994, Templeton et al., 1996 / Hogan et al., 2019</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80BFAA79-C3E0-40D8-8F38-0DA4351DC8CB}"/>
              </a:ext>
            </a:extLst>
          </p:cNvPr>
          <p:cNvCxnSpPr>
            <a:cxnSpLocks/>
          </p:cNvCxnSpPr>
          <p:nvPr/>
        </p:nvCxnSpPr>
        <p:spPr>
          <a:xfrm>
            <a:off x="740916" y="58559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A6131208-D071-452E-A2CE-FC05C12EF396}"/>
              </a:ext>
            </a:extLst>
          </p:cNvPr>
          <p:cNvSpPr>
            <a:spLocks noGrp="1"/>
          </p:cNvSpPr>
          <p:nvPr>
            <p:ph type="sldNum" sz="quarter" idx="12"/>
          </p:nvPr>
        </p:nvSpPr>
        <p:spPr/>
        <p:txBody>
          <a:bodyPr/>
          <a:lstStyle/>
          <a:p>
            <a:fld id="{E85C1AD3-265B-6849-A584-27DB55E4C663}" type="slidenum">
              <a:rPr lang="en-US" smtClean="0"/>
              <a:t>35</a:t>
            </a:fld>
            <a:endParaRPr lang="en-US"/>
          </a:p>
        </p:txBody>
      </p:sp>
    </p:spTree>
    <p:extLst>
      <p:ext uri="{BB962C8B-B14F-4D97-AF65-F5344CB8AC3E}">
        <p14:creationId xmlns:p14="http://schemas.microsoft.com/office/powerpoint/2010/main" val="3057281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666190-EFFB-403D-B007-0261BDB9650E}"/>
              </a:ext>
            </a:extLst>
          </p:cNvPr>
          <p:cNvSpPr txBox="1"/>
          <p:nvPr/>
        </p:nvSpPr>
        <p:spPr>
          <a:xfrm>
            <a:off x="532263" y="594721"/>
            <a:ext cx="8215952" cy="584775"/>
          </a:xfrm>
          <a:prstGeom prst="rect">
            <a:avLst/>
          </a:prstGeom>
          <a:noFill/>
        </p:spPr>
        <p:txBody>
          <a:bodyPr wrap="square">
            <a:spAutoFit/>
          </a:bodyPr>
          <a:lstStyle/>
          <a:p>
            <a:pPr algn="ctr"/>
            <a:r>
              <a:rPr lang="en-GB" sz="1600" b="1" dirty="0">
                <a:solidFill>
                  <a:srgbClr val="FFFF00"/>
                </a:solidFill>
                <a:latin typeface="Times New Roman" panose="02020603050405020304" pitchFamily="18" charset="0"/>
                <a:cs typeface="Times New Roman" panose="02020603050405020304" pitchFamily="18" charset="0"/>
              </a:rPr>
              <a:t> Management Algorithm For Bone Health In Women With Premature Ovarian Insufficiency</a:t>
            </a:r>
            <a:br>
              <a:rPr lang="en-GB" sz="1600" b="1" dirty="0">
                <a:solidFill>
                  <a:srgbClr val="FFFF00"/>
                </a:solidFill>
                <a:latin typeface="Times New Roman" panose="02020603050405020304" pitchFamily="18" charset="0"/>
                <a:cs typeface="Times New Roman" panose="02020603050405020304" pitchFamily="18" charset="0"/>
              </a:rPr>
            </a:br>
            <a:r>
              <a:rPr lang="en-GB" sz="1600" b="1" dirty="0">
                <a:solidFill>
                  <a:srgbClr val="FFFF00"/>
                </a:solidFill>
                <a:latin typeface="Times New Roman" panose="02020603050405020304" pitchFamily="18" charset="0"/>
                <a:cs typeface="Times New Roman" panose="02020603050405020304" pitchFamily="18" charset="0"/>
              </a:rPr>
              <a:t>(POI) (Adapted From (</a:t>
            </a:r>
            <a:r>
              <a:rPr lang="en-GB" sz="1600" b="1" dirty="0" err="1">
                <a:solidFill>
                  <a:srgbClr val="FFFF00"/>
                </a:solidFill>
                <a:latin typeface="Times New Roman" panose="02020603050405020304" pitchFamily="18" charset="0"/>
                <a:cs typeface="Times New Roman" panose="02020603050405020304" pitchFamily="18" charset="0"/>
              </a:rPr>
              <a:t>Kiriakova</a:t>
            </a:r>
            <a:r>
              <a:rPr lang="en-GB" sz="1600" b="1" dirty="0">
                <a:solidFill>
                  <a:srgbClr val="FFFF00"/>
                </a:solidFill>
                <a:latin typeface="Times New Roman" panose="02020603050405020304" pitchFamily="18" charset="0"/>
                <a:cs typeface="Times New Roman" panose="02020603050405020304" pitchFamily="18" charset="0"/>
              </a:rPr>
              <a:t> Et Al., 2019), Reproduced With Permission)</a:t>
            </a:r>
            <a:endParaRPr lang="en-US" sz="1600" b="1" dirty="0">
              <a:solidFill>
                <a:srgbClr val="FFFF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83DFF69-BD96-4053-B7E1-451DF607734D}"/>
              </a:ext>
            </a:extLst>
          </p:cNvPr>
          <p:cNvPicPr>
            <a:picLocks noChangeAspect="1"/>
          </p:cNvPicPr>
          <p:nvPr/>
        </p:nvPicPr>
        <p:blipFill>
          <a:blip r:embed="rId2"/>
          <a:stretch>
            <a:fillRect/>
          </a:stretch>
        </p:blipFill>
        <p:spPr>
          <a:xfrm>
            <a:off x="2771742" y="1286331"/>
            <a:ext cx="3600515" cy="5192854"/>
          </a:xfrm>
          <a:prstGeom prst="rect">
            <a:avLst/>
          </a:prstGeom>
        </p:spPr>
      </p:pic>
      <p:sp>
        <p:nvSpPr>
          <p:cNvPr id="6" name="Slide Number Placeholder 5">
            <a:extLst>
              <a:ext uri="{FF2B5EF4-FFF2-40B4-BE49-F238E27FC236}">
                <a16:creationId xmlns:a16="http://schemas.microsoft.com/office/drawing/2014/main" id="{9989F674-0517-417C-AA7A-7613F4889400}"/>
              </a:ext>
            </a:extLst>
          </p:cNvPr>
          <p:cNvSpPr>
            <a:spLocks noGrp="1"/>
          </p:cNvSpPr>
          <p:nvPr>
            <p:ph type="sldNum" sz="quarter" idx="12"/>
          </p:nvPr>
        </p:nvSpPr>
        <p:spPr/>
        <p:txBody>
          <a:bodyPr/>
          <a:lstStyle/>
          <a:p>
            <a:fld id="{E85C1AD3-265B-6849-A584-27DB55E4C663}" type="slidenum">
              <a:rPr lang="en-US" smtClean="0"/>
              <a:t>36</a:t>
            </a:fld>
            <a:endParaRPr lang="en-US"/>
          </a:p>
        </p:txBody>
      </p:sp>
    </p:spTree>
    <p:extLst>
      <p:ext uri="{BB962C8B-B14F-4D97-AF65-F5344CB8AC3E}">
        <p14:creationId xmlns:p14="http://schemas.microsoft.com/office/powerpoint/2010/main" val="3402251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0710F88-2F30-47A5-BBFD-E028482C0574}"/>
              </a:ext>
            </a:extLst>
          </p:cNvPr>
          <p:cNvGrpSpPr/>
          <p:nvPr/>
        </p:nvGrpSpPr>
        <p:grpSpPr>
          <a:xfrm>
            <a:off x="1873145" y="753898"/>
            <a:ext cx="5397710" cy="5289733"/>
            <a:chOff x="1841864" y="929274"/>
            <a:chExt cx="5188494" cy="5084702"/>
          </a:xfrm>
        </p:grpSpPr>
        <p:pic>
          <p:nvPicPr>
            <p:cNvPr id="4" name="Picture 3">
              <a:extLst>
                <a:ext uri="{FF2B5EF4-FFF2-40B4-BE49-F238E27FC236}">
                  <a16:creationId xmlns:a16="http://schemas.microsoft.com/office/drawing/2014/main" id="{E4DB865A-794C-6D6A-D2AF-FEE6D221C20F}"/>
                </a:ext>
              </a:extLst>
            </p:cNvPr>
            <p:cNvPicPr>
              <a:picLocks noChangeAspect="1"/>
            </p:cNvPicPr>
            <p:nvPr/>
          </p:nvPicPr>
          <p:blipFill>
            <a:blip r:embed="rId2"/>
            <a:stretch>
              <a:fillRect/>
            </a:stretch>
          </p:blipFill>
          <p:spPr>
            <a:xfrm>
              <a:off x="1841864" y="929274"/>
              <a:ext cx="5188494" cy="3902850"/>
            </a:xfrm>
            <a:prstGeom prst="rect">
              <a:avLst/>
            </a:prstGeom>
          </p:spPr>
        </p:pic>
        <p:pic>
          <p:nvPicPr>
            <p:cNvPr id="6" name="Picture 5">
              <a:extLst>
                <a:ext uri="{FF2B5EF4-FFF2-40B4-BE49-F238E27FC236}">
                  <a16:creationId xmlns:a16="http://schemas.microsoft.com/office/drawing/2014/main" id="{09AB7EB8-BF15-B261-4F6E-E0E09C1509CC}"/>
                </a:ext>
              </a:extLst>
            </p:cNvPr>
            <p:cNvPicPr>
              <a:picLocks noChangeAspect="1"/>
            </p:cNvPicPr>
            <p:nvPr/>
          </p:nvPicPr>
          <p:blipFill>
            <a:blip r:embed="rId3"/>
            <a:stretch>
              <a:fillRect/>
            </a:stretch>
          </p:blipFill>
          <p:spPr>
            <a:xfrm>
              <a:off x="1841864" y="4829270"/>
              <a:ext cx="5188494" cy="1184706"/>
            </a:xfrm>
            <a:prstGeom prst="rect">
              <a:avLst/>
            </a:prstGeom>
          </p:spPr>
        </p:pic>
      </p:grpSp>
      <p:sp>
        <p:nvSpPr>
          <p:cNvPr id="7" name="TextBox 6">
            <a:extLst>
              <a:ext uri="{FF2B5EF4-FFF2-40B4-BE49-F238E27FC236}">
                <a16:creationId xmlns:a16="http://schemas.microsoft.com/office/drawing/2014/main" id="{2A745839-18DE-4153-BA15-7D3AE1247242}"/>
              </a:ext>
            </a:extLst>
          </p:cNvPr>
          <p:cNvSpPr txBox="1"/>
          <p:nvPr/>
        </p:nvSpPr>
        <p:spPr>
          <a:xfrm>
            <a:off x="1708484" y="248392"/>
            <a:ext cx="5727032"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 Bone Protection and Improvement</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5ECB27E-8355-4CF1-A0CE-FE8DE36F811B}"/>
              </a:ext>
            </a:extLst>
          </p:cNvPr>
          <p:cNvSpPr txBox="1"/>
          <p:nvPr/>
        </p:nvSpPr>
        <p:spPr>
          <a:xfrm>
            <a:off x="649475" y="6136664"/>
            <a:ext cx="6949441" cy="276999"/>
          </a:xfrm>
          <a:prstGeom prst="rect">
            <a:avLst/>
          </a:prstGeom>
          <a:noFill/>
        </p:spPr>
        <p:txBody>
          <a:bodyPr wrap="square">
            <a:spAutoFit/>
          </a:bodyPr>
          <a:lstStyle/>
          <a:p>
            <a:r>
              <a:rPr lang="da-DK" sz="1200" b="0" i="0" u="none" strike="noStrike" baseline="0" dirty="0">
                <a:solidFill>
                  <a:schemeClr val="bg1"/>
                </a:solidFill>
              </a:rPr>
              <a:t>Shapiro et al., 2011, Waqas et al., 2021 / Ebeling et al., 2022/ Stathopoulos et al., 2011/ Schreiber et al., 2023</a:t>
            </a:r>
            <a:endParaRPr lang="en-US" sz="1200" dirty="0">
              <a:solidFill>
                <a:schemeClr val="bg1"/>
              </a:solidFill>
            </a:endParaRPr>
          </a:p>
        </p:txBody>
      </p:sp>
      <p:cxnSp>
        <p:nvCxnSpPr>
          <p:cNvPr id="9" name="Straight Connector 8">
            <a:extLst>
              <a:ext uri="{FF2B5EF4-FFF2-40B4-BE49-F238E27FC236}">
                <a16:creationId xmlns:a16="http://schemas.microsoft.com/office/drawing/2014/main" id="{B61E841A-896F-4C96-9F75-7A2A4E9181B8}"/>
              </a:ext>
            </a:extLst>
          </p:cNvPr>
          <p:cNvCxnSpPr>
            <a:cxnSpLocks/>
          </p:cNvCxnSpPr>
          <p:nvPr/>
        </p:nvCxnSpPr>
        <p:spPr>
          <a:xfrm>
            <a:off x="740916" y="6123601"/>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3" name="Slide Number Placeholder 2">
            <a:extLst>
              <a:ext uri="{FF2B5EF4-FFF2-40B4-BE49-F238E27FC236}">
                <a16:creationId xmlns:a16="http://schemas.microsoft.com/office/drawing/2014/main" id="{17CE2435-6FFC-4DDE-A9EA-EBFD4D7BC91C}"/>
              </a:ext>
            </a:extLst>
          </p:cNvPr>
          <p:cNvSpPr>
            <a:spLocks noGrp="1"/>
          </p:cNvSpPr>
          <p:nvPr>
            <p:ph type="sldNum" sz="quarter" idx="12"/>
          </p:nvPr>
        </p:nvSpPr>
        <p:spPr/>
        <p:txBody>
          <a:bodyPr/>
          <a:lstStyle/>
          <a:p>
            <a:fld id="{E85C1AD3-265B-6849-A584-27DB55E4C663}" type="slidenum">
              <a:rPr lang="en-US" smtClean="0"/>
              <a:t>37</a:t>
            </a:fld>
            <a:endParaRPr lang="en-US"/>
          </a:p>
        </p:txBody>
      </p:sp>
    </p:spTree>
    <p:extLst>
      <p:ext uri="{BB962C8B-B14F-4D97-AF65-F5344CB8AC3E}">
        <p14:creationId xmlns:p14="http://schemas.microsoft.com/office/powerpoint/2010/main" val="3832539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E48042-5B79-E4C6-49DA-852CB276EF41}"/>
              </a:ext>
            </a:extLst>
          </p:cNvPr>
          <p:cNvPicPr>
            <a:picLocks noChangeAspect="1"/>
          </p:cNvPicPr>
          <p:nvPr/>
        </p:nvPicPr>
        <p:blipFill>
          <a:blip r:embed="rId2"/>
          <a:stretch>
            <a:fillRect/>
          </a:stretch>
        </p:blipFill>
        <p:spPr>
          <a:xfrm>
            <a:off x="502487" y="1575357"/>
            <a:ext cx="8139021" cy="4087490"/>
          </a:xfrm>
          <a:prstGeom prst="rect">
            <a:avLst/>
          </a:prstGeom>
        </p:spPr>
      </p:pic>
      <p:sp>
        <p:nvSpPr>
          <p:cNvPr id="5" name="TextBox 4">
            <a:extLst>
              <a:ext uri="{FF2B5EF4-FFF2-40B4-BE49-F238E27FC236}">
                <a16:creationId xmlns:a16="http://schemas.microsoft.com/office/drawing/2014/main" id="{9646CF13-26C0-4535-8929-9C1ADFA759D3}"/>
              </a:ext>
            </a:extLst>
          </p:cNvPr>
          <p:cNvSpPr txBox="1"/>
          <p:nvPr/>
        </p:nvSpPr>
        <p:spPr>
          <a:xfrm>
            <a:off x="2077870" y="907770"/>
            <a:ext cx="4988257"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Monitoring of Skeletal Health</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28C1337-A562-45AE-90C4-543A99E3BAE8}"/>
              </a:ext>
            </a:extLst>
          </p:cNvPr>
          <p:cNvSpPr txBox="1"/>
          <p:nvPr/>
        </p:nvSpPr>
        <p:spPr>
          <a:xfrm>
            <a:off x="649475" y="5950230"/>
            <a:ext cx="7201302" cy="461665"/>
          </a:xfrm>
          <a:prstGeom prst="rect">
            <a:avLst/>
          </a:prstGeom>
          <a:noFill/>
        </p:spPr>
        <p:txBody>
          <a:bodyPr wrap="square">
            <a:spAutoFit/>
          </a:bodyPr>
          <a:lstStyle/>
          <a:p>
            <a:r>
              <a:rPr lang="da-DK" sz="1200" b="0" i="0" u="none" strike="noStrike" baseline="0" dirty="0">
                <a:solidFill>
                  <a:schemeClr val="bg1"/>
                </a:solidFill>
              </a:rPr>
              <a:t>Eastell et al., 2019, Kanis et al., 2019, Camacho et al., 2020, de Villiers and Goldstein, 2021, International Society for Clinical Densitometry, 2023</a:t>
            </a:r>
            <a:endParaRPr lang="en-US" sz="1200" dirty="0">
              <a:solidFill>
                <a:schemeClr val="bg1"/>
              </a:solidFill>
            </a:endParaRPr>
          </a:p>
        </p:txBody>
      </p:sp>
      <p:cxnSp>
        <p:nvCxnSpPr>
          <p:cNvPr id="8" name="Straight Connector 7">
            <a:extLst>
              <a:ext uri="{FF2B5EF4-FFF2-40B4-BE49-F238E27FC236}">
                <a16:creationId xmlns:a16="http://schemas.microsoft.com/office/drawing/2014/main" id="{B6792DFF-DCD2-4DD5-B0A3-F1F2796F0910}"/>
              </a:ext>
            </a:extLst>
          </p:cNvPr>
          <p:cNvCxnSpPr>
            <a:cxnSpLocks/>
          </p:cNvCxnSpPr>
          <p:nvPr/>
        </p:nvCxnSpPr>
        <p:spPr>
          <a:xfrm>
            <a:off x="740916" y="5937167"/>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3" name="Slide Number Placeholder 2">
            <a:extLst>
              <a:ext uri="{FF2B5EF4-FFF2-40B4-BE49-F238E27FC236}">
                <a16:creationId xmlns:a16="http://schemas.microsoft.com/office/drawing/2014/main" id="{296D4F58-4A83-4070-850A-056909BCAA56}"/>
              </a:ext>
            </a:extLst>
          </p:cNvPr>
          <p:cNvSpPr>
            <a:spLocks noGrp="1"/>
          </p:cNvSpPr>
          <p:nvPr>
            <p:ph type="sldNum" sz="quarter" idx="12"/>
          </p:nvPr>
        </p:nvSpPr>
        <p:spPr/>
        <p:txBody>
          <a:bodyPr/>
          <a:lstStyle/>
          <a:p>
            <a:fld id="{E85C1AD3-265B-6849-A584-27DB55E4C663}" type="slidenum">
              <a:rPr lang="en-US" smtClean="0"/>
              <a:t>38</a:t>
            </a:fld>
            <a:endParaRPr lang="en-US"/>
          </a:p>
        </p:txBody>
      </p:sp>
    </p:spTree>
    <p:extLst>
      <p:ext uri="{BB962C8B-B14F-4D97-AF65-F5344CB8AC3E}">
        <p14:creationId xmlns:p14="http://schemas.microsoft.com/office/powerpoint/2010/main" val="1721994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A934D7-6CBA-C459-419E-32094166CB8B}"/>
              </a:ext>
            </a:extLst>
          </p:cNvPr>
          <p:cNvPicPr>
            <a:picLocks noChangeAspect="1"/>
          </p:cNvPicPr>
          <p:nvPr/>
        </p:nvPicPr>
        <p:blipFill>
          <a:blip r:embed="rId3"/>
          <a:stretch>
            <a:fillRect/>
          </a:stretch>
        </p:blipFill>
        <p:spPr>
          <a:xfrm>
            <a:off x="666750" y="1332260"/>
            <a:ext cx="7810495" cy="4435162"/>
          </a:xfrm>
          <a:prstGeom prst="rect">
            <a:avLst/>
          </a:prstGeom>
        </p:spPr>
      </p:pic>
      <p:sp>
        <p:nvSpPr>
          <p:cNvPr id="5" name="TextBox 4">
            <a:extLst>
              <a:ext uri="{FF2B5EF4-FFF2-40B4-BE49-F238E27FC236}">
                <a16:creationId xmlns:a16="http://schemas.microsoft.com/office/drawing/2014/main" id="{777583AA-4103-45C6-97BE-308CB06BBBB4}"/>
              </a:ext>
            </a:extLst>
          </p:cNvPr>
          <p:cNvSpPr txBox="1"/>
          <p:nvPr/>
        </p:nvSpPr>
        <p:spPr>
          <a:xfrm>
            <a:off x="1233806" y="720389"/>
            <a:ext cx="6676385" cy="892552"/>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Muscle Health Protection and Improvement</a:t>
            </a:r>
            <a:br>
              <a:rPr lang="en-GB" sz="2600" b="1" dirty="0">
                <a:solidFill>
                  <a:srgbClr val="FFFF00"/>
                </a:solidFill>
                <a:latin typeface="Times New Roman" panose="02020603050405020304" pitchFamily="18" charset="0"/>
                <a:cs typeface="Times New Roman" panose="02020603050405020304" pitchFamily="18" charset="0"/>
              </a:rPr>
            </a:b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CC7EECD-6B03-476F-9B02-1CFF7F45A872}"/>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Price et al., 2023 / Gravholt and Backeljauw, 2017, Samad et al., 2020</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06AD390-9ADE-4D75-AD0F-BD8E95F972A2}"/>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E2D90804-6F52-4DCA-A7E1-5932AEAC9B44}"/>
              </a:ext>
            </a:extLst>
          </p:cNvPr>
          <p:cNvSpPr>
            <a:spLocks noGrp="1"/>
          </p:cNvSpPr>
          <p:nvPr>
            <p:ph type="sldNum" sz="quarter" idx="12"/>
          </p:nvPr>
        </p:nvSpPr>
        <p:spPr/>
        <p:txBody>
          <a:bodyPr/>
          <a:lstStyle/>
          <a:p>
            <a:fld id="{E85C1AD3-265B-6849-A584-27DB55E4C663}" type="slidenum">
              <a:rPr lang="en-US" smtClean="0"/>
              <a:t>39</a:t>
            </a:fld>
            <a:endParaRPr lang="en-US"/>
          </a:p>
        </p:txBody>
      </p:sp>
    </p:spTree>
    <p:extLst>
      <p:ext uri="{BB962C8B-B14F-4D97-AF65-F5344CB8AC3E}">
        <p14:creationId xmlns:p14="http://schemas.microsoft.com/office/powerpoint/2010/main" val="3799433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5854256-7E69-F371-61F9-2F49904E9CA7}"/>
              </a:ext>
            </a:extLst>
          </p:cNvPr>
          <p:cNvSpPr txBox="1"/>
          <p:nvPr/>
        </p:nvSpPr>
        <p:spPr>
          <a:xfrm>
            <a:off x="965388" y="4872335"/>
            <a:ext cx="7809497" cy="923330"/>
          </a:xfrm>
          <a:prstGeom prst="rect">
            <a:avLst/>
          </a:prstGeom>
          <a:noFill/>
        </p:spPr>
        <p:txBody>
          <a:bodyPr wrap="square" rtlCol="0">
            <a:spAutoFit/>
          </a:bodyPr>
          <a:lstStyle/>
          <a:p>
            <a:r>
              <a:rPr lang="en-GB" sz="1350" dirty="0">
                <a:solidFill>
                  <a:schemeClr val="bg1"/>
                </a:solidFill>
                <a:latin typeface="Times New Roman" panose="02020603050405020304" pitchFamily="18" charset="0"/>
                <a:cs typeface="Times New Roman" panose="02020603050405020304" pitchFamily="18" charset="0"/>
              </a:rPr>
              <a:t>A similar global overall prevalence of POI of 3.5% was reported in a more recent systematic review and</a:t>
            </a:r>
          </a:p>
          <a:p>
            <a:r>
              <a:rPr lang="en-GB" sz="1350" dirty="0">
                <a:solidFill>
                  <a:schemeClr val="bg1"/>
                </a:solidFill>
                <a:latin typeface="Times New Roman" panose="02020603050405020304" pitchFamily="18" charset="0"/>
                <a:cs typeface="Times New Roman" panose="02020603050405020304" pitchFamily="18" charset="0"/>
              </a:rPr>
              <a:t>meta-analysis (Li et al., 2023). The prevalence of POI differed between regions globally, as well as</a:t>
            </a:r>
          </a:p>
          <a:p>
            <a:r>
              <a:rPr lang="en-GB" sz="1350" dirty="0">
                <a:solidFill>
                  <a:schemeClr val="bg1"/>
                </a:solidFill>
                <a:latin typeface="Times New Roman" panose="02020603050405020304" pitchFamily="18" charset="0"/>
                <a:cs typeface="Times New Roman" panose="02020603050405020304" pitchFamily="18" charset="0"/>
              </a:rPr>
              <a:t>between developing and developed countries. In addition, the trend of prevalence of POI over the past</a:t>
            </a:r>
          </a:p>
          <a:p>
            <a:r>
              <a:rPr lang="en-GB" sz="1350" dirty="0">
                <a:solidFill>
                  <a:schemeClr val="bg1"/>
                </a:solidFill>
                <a:latin typeface="Times New Roman" panose="02020603050405020304" pitchFamily="18" charset="0"/>
                <a:cs typeface="Times New Roman" panose="02020603050405020304" pitchFamily="18" charset="0"/>
              </a:rPr>
              <a:t>20 years appears to be on the rise (Li et al., 2023).</a:t>
            </a:r>
          </a:p>
        </p:txBody>
      </p:sp>
      <p:pic>
        <p:nvPicPr>
          <p:cNvPr id="5" name="Picture 4">
            <a:extLst>
              <a:ext uri="{FF2B5EF4-FFF2-40B4-BE49-F238E27FC236}">
                <a16:creationId xmlns:a16="http://schemas.microsoft.com/office/drawing/2014/main" id="{50B0191E-1AFB-4790-94F3-85E7526EF22C}"/>
              </a:ext>
            </a:extLst>
          </p:cNvPr>
          <p:cNvPicPr>
            <a:picLocks noChangeAspect="1"/>
          </p:cNvPicPr>
          <p:nvPr/>
        </p:nvPicPr>
        <p:blipFill>
          <a:blip r:embed="rId2"/>
          <a:stretch>
            <a:fillRect/>
          </a:stretch>
        </p:blipFill>
        <p:spPr>
          <a:xfrm>
            <a:off x="2193361" y="1524000"/>
            <a:ext cx="4757277" cy="3192247"/>
          </a:xfrm>
          <a:prstGeom prst="rect">
            <a:avLst/>
          </a:prstGeom>
        </p:spPr>
      </p:pic>
      <p:sp>
        <p:nvSpPr>
          <p:cNvPr id="8" name="TextBox 7">
            <a:extLst>
              <a:ext uri="{FF2B5EF4-FFF2-40B4-BE49-F238E27FC236}">
                <a16:creationId xmlns:a16="http://schemas.microsoft.com/office/drawing/2014/main" id="{30D9C253-789F-49AC-8412-C5755D5C1154}"/>
              </a:ext>
            </a:extLst>
          </p:cNvPr>
          <p:cNvSpPr txBox="1"/>
          <p:nvPr/>
        </p:nvSpPr>
        <p:spPr>
          <a:xfrm>
            <a:off x="1915579" y="798395"/>
            <a:ext cx="5312839" cy="523220"/>
          </a:xfrm>
          <a:prstGeom prst="rect">
            <a:avLst/>
          </a:prstGeom>
          <a:noFill/>
        </p:spPr>
        <p:txBody>
          <a:bodyPr wrap="square">
            <a:spAutoFit/>
          </a:bodyPr>
          <a:lstStyle/>
          <a:p>
            <a:r>
              <a:rPr lang="en-GB" sz="2800" b="1" dirty="0">
                <a:solidFill>
                  <a:srgbClr val="FFFF00"/>
                </a:solidFill>
                <a:latin typeface="Times New Roman" panose="02020603050405020304" pitchFamily="18" charset="0"/>
                <a:cs typeface="Times New Roman" panose="02020603050405020304" pitchFamily="18" charset="0"/>
              </a:rPr>
              <a:t>Distribution of Age at Menopause</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ECB8FCEA-864F-4EB5-9644-A8ADA207825C}"/>
              </a:ext>
            </a:extLst>
          </p:cNvPr>
          <p:cNvSpPr>
            <a:spLocks noGrp="1"/>
          </p:cNvSpPr>
          <p:nvPr>
            <p:ph type="sldNum" sz="quarter" idx="12"/>
          </p:nvPr>
        </p:nvSpPr>
        <p:spPr/>
        <p:txBody>
          <a:bodyPr/>
          <a:lstStyle/>
          <a:p>
            <a:fld id="{E85C1AD3-265B-6849-A584-27DB55E4C663}" type="slidenum">
              <a:rPr lang="en-US" smtClean="0"/>
              <a:t>4</a:t>
            </a:fld>
            <a:endParaRPr lang="en-US"/>
          </a:p>
        </p:txBody>
      </p:sp>
    </p:spTree>
    <p:extLst>
      <p:ext uri="{BB962C8B-B14F-4D97-AF65-F5344CB8AC3E}">
        <p14:creationId xmlns:p14="http://schemas.microsoft.com/office/powerpoint/2010/main" val="1495962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4C9A81-1031-0B04-EC6D-E30906430B4C}"/>
              </a:ext>
            </a:extLst>
          </p:cNvPr>
          <p:cNvPicPr>
            <a:picLocks noChangeAspect="1"/>
          </p:cNvPicPr>
          <p:nvPr/>
        </p:nvPicPr>
        <p:blipFill>
          <a:blip r:embed="rId2"/>
          <a:stretch>
            <a:fillRect/>
          </a:stretch>
        </p:blipFill>
        <p:spPr>
          <a:xfrm>
            <a:off x="614147" y="1297237"/>
            <a:ext cx="8120417" cy="4263526"/>
          </a:xfrm>
          <a:prstGeom prst="rect">
            <a:avLst/>
          </a:prstGeom>
        </p:spPr>
      </p:pic>
      <p:sp>
        <p:nvSpPr>
          <p:cNvPr id="5" name="TextBox 4">
            <a:extLst>
              <a:ext uri="{FF2B5EF4-FFF2-40B4-BE49-F238E27FC236}">
                <a16:creationId xmlns:a16="http://schemas.microsoft.com/office/drawing/2014/main" id="{EEB0DAF8-103A-4EB5-9AEA-6D801D9FFB9C}"/>
              </a:ext>
            </a:extLst>
          </p:cNvPr>
          <p:cNvSpPr txBox="1"/>
          <p:nvPr/>
        </p:nvSpPr>
        <p:spPr>
          <a:xfrm>
            <a:off x="1421363" y="732685"/>
            <a:ext cx="6505987" cy="492443"/>
          </a:xfrm>
          <a:prstGeom prst="rect">
            <a:avLst/>
          </a:prstGeom>
          <a:noFill/>
        </p:spPr>
        <p:txBody>
          <a:bodyPr wrap="square">
            <a:spAutoFit/>
          </a:bodyPr>
          <a:lstStyle/>
          <a:p>
            <a:r>
              <a:rPr lang="en-GB" sz="2600" b="1" dirty="0">
                <a:solidFill>
                  <a:srgbClr val="FFFF00"/>
                </a:solidFill>
                <a:latin typeface="Times New Roman" panose="02020603050405020304" pitchFamily="18" charset="0"/>
                <a:cs typeface="Times New Roman" panose="02020603050405020304" pitchFamily="18" charset="0"/>
              </a:rPr>
              <a:t>Monitoring of Cardiovascular Risk Factors</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232CAF9-8D8D-41DF-BC7C-F538CDAA2037}"/>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Mehta and Manson, 2024 /Gravholt et al., 2023</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CB2FE09C-EB0E-42A6-AFED-83898AD375A1}"/>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282BB2C6-6BBD-4774-9244-C67CBB22DA7D}"/>
              </a:ext>
            </a:extLst>
          </p:cNvPr>
          <p:cNvSpPr>
            <a:spLocks noGrp="1"/>
          </p:cNvSpPr>
          <p:nvPr>
            <p:ph type="sldNum" sz="quarter" idx="12"/>
          </p:nvPr>
        </p:nvSpPr>
        <p:spPr/>
        <p:txBody>
          <a:bodyPr/>
          <a:lstStyle/>
          <a:p>
            <a:fld id="{E85C1AD3-265B-6849-A584-27DB55E4C663}" type="slidenum">
              <a:rPr lang="en-US" smtClean="0"/>
              <a:t>40</a:t>
            </a:fld>
            <a:endParaRPr lang="en-US"/>
          </a:p>
        </p:txBody>
      </p:sp>
    </p:spTree>
    <p:extLst>
      <p:ext uri="{BB962C8B-B14F-4D97-AF65-F5344CB8AC3E}">
        <p14:creationId xmlns:p14="http://schemas.microsoft.com/office/powerpoint/2010/main" val="3447828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926B9A-43C1-7A00-91A4-0550570B5EBC}"/>
              </a:ext>
            </a:extLst>
          </p:cNvPr>
          <p:cNvPicPr>
            <a:picLocks noChangeAspect="1"/>
          </p:cNvPicPr>
          <p:nvPr/>
        </p:nvPicPr>
        <p:blipFill>
          <a:blip r:embed="rId2"/>
          <a:stretch>
            <a:fillRect/>
          </a:stretch>
        </p:blipFill>
        <p:spPr>
          <a:xfrm>
            <a:off x="361836" y="2232905"/>
            <a:ext cx="8469743" cy="2086387"/>
          </a:xfrm>
          <a:prstGeom prst="rect">
            <a:avLst/>
          </a:prstGeom>
        </p:spPr>
      </p:pic>
      <p:sp>
        <p:nvSpPr>
          <p:cNvPr id="5" name="TextBox 4">
            <a:extLst>
              <a:ext uri="{FF2B5EF4-FFF2-40B4-BE49-F238E27FC236}">
                <a16:creationId xmlns:a16="http://schemas.microsoft.com/office/drawing/2014/main" id="{E879DDE3-0334-4F12-9E47-6C25B451A802}"/>
              </a:ext>
            </a:extLst>
          </p:cNvPr>
          <p:cNvSpPr txBox="1"/>
          <p:nvPr/>
        </p:nvSpPr>
        <p:spPr>
          <a:xfrm>
            <a:off x="1408663" y="1260190"/>
            <a:ext cx="6376087"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 POI and Psychological Wellbeing</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8DD061A-8137-49C9-996B-48A08A1456E9}"/>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Yeganeh et al., 2020a /Chu et al., 2021/McDonald et al., 2022</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87BBCEF-786F-4E49-9EA6-3637CF58C658}"/>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F91EBD9B-8D58-4789-901F-CC30FE08EBB5}"/>
              </a:ext>
            </a:extLst>
          </p:cNvPr>
          <p:cNvSpPr>
            <a:spLocks noGrp="1"/>
          </p:cNvSpPr>
          <p:nvPr>
            <p:ph type="sldNum" sz="quarter" idx="12"/>
          </p:nvPr>
        </p:nvSpPr>
        <p:spPr/>
        <p:txBody>
          <a:bodyPr/>
          <a:lstStyle/>
          <a:p>
            <a:fld id="{E85C1AD3-265B-6849-A584-27DB55E4C663}" type="slidenum">
              <a:rPr lang="en-US" smtClean="0"/>
              <a:t>41</a:t>
            </a:fld>
            <a:endParaRPr lang="en-US"/>
          </a:p>
        </p:txBody>
      </p:sp>
    </p:spTree>
    <p:extLst>
      <p:ext uri="{BB962C8B-B14F-4D97-AF65-F5344CB8AC3E}">
        <p14:creationId xmlns:p14="http://schemas.microsoft.com/office/powerpoint/2010/main" val="3488188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186BB0-848A-9BD0-4A32-29F8E5CB94FF}"/>
              </a:ext>
            </a:extLst>
          </p:cNvPr>
          <p:cNvPicPr>
            <a:picLocks noChangeAspect="1"/>
          </p:cNvPicPr>
          <p:nvPr/>
        </p:nvPicPr>
        <p:blipFill>
          <a:blip r:embed="rId2"/>
          <a:stretch>
            <a:fillRect/>
          </a:stretch>
        </p:blipFill>
        <p:spPr>
          <a:xfrm flipH="1">
            <a:off x="-6362700" y="-1333500"/>
            <a:ext cx="304800" cy="71275"/>
          </a:xfrm>
          <a:prstGeom prst="rect">
            <a:avLst/>
          </a:prstGeom>
        </p:spPr>
      </p:pic>
      <p:pic>
        <p:nvPicPr>
          <p:cNvPr id="6" name="Picture 5">
            <a:extLst>
              <a:ext uri="{FF2B5EF4-FFF2-40B4-BE49-F238E27FC236}">
                <a16:creationId xmlns:a16="http://schemas.microsoft.com/office/drawing/2014/main" id="{662F74B3-DCA7-9A85-50B6-DFFD4EF3054F}"/>
              </a:ext>
            </a:extLst>
          </p:cNvPr>
          <p:cNvPicPr>
            <a:picLocks noChangeAspect="1"/>
          </p:cNvPicPr>
          <p:nvPr/>
        </p:nvPicPr>
        <p:blipFill>
          <a:blip r:embed="rId3"/>
          <a:stretch>
            <a:fillRect/>
          </a:stretch>
        </p:blipFill>
        <p:spPr>
          <a:xfrm>
            <a:off x="482105" y="1477303"/>
            <a:ext cx="8223866" cy="3903393"/>
          </a:xfrm>
          <a:prstGeom prst="rect">
            <a:avLst/>
          </a:prstGeom>
        </p:spPr>
      </p:pic>
      <p:sp>
        <p:nvSpPr>
          <p:cNvPr id="8" name="TextBox 7">
            <a:extLst>
              <a:ext uri="{FF2B5EF4-FFF2-40B4-BE49-F238E27FC236}">
                <a16:creationId xmlns:a16="http://schemas.microsoft.com/office/drawing/2014/main" id="{5C5E8906-9545-4F4C-A47A-4E106805F5AB}"/>
              </a:ext>
            </a:extLst>
          </p:cNvPr>
          <p:cNvSpPr txBox="1"/>
          <p:nvPr/>
        </p:nvSpPr>
        <p:spPr>
          <a:xfrm>
            <a:off x="2826698" y="840763"/>
            <a:ext cx="3534681"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POI and Sexuality</a:t>
            </a:r>
            <a:endParaRPr lang="en-US" sz="2600" dirty="0">
              <a:solidFill>
                <a:srgbClr val="FFFF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3065618-D6A9-4308-A555-7ED7EF6998E5}"/>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Dedden et al., 2023/Morgan et al., 2023/Tucker et al., 2021</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A130944-AA72-4296-A32C-866D203989B9}"/>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DD941AC0-4EA1-40EB-B77B-04881062BA38}"/>
              </a:ext>
            </a:extLst>
          </p:cNvPr>
          <p:cNvSpPr>
            <a:spLocks noGrp="1"/>
          </p:cNvSpPr>
          <p:nvPr>
            <p:ph type="sldNum" sz="quarter" idx="12"/>
          </p:nvPr>
        </p:nvSpPr>
        <p:spPr/>
        <p:txBody>
          <a:bodyPr/>
          <a:lstStyle/>
          <a:p>
            <a:fld id="{E85C1AD3-265B-6849-A584-27DB55E4C663}" type="slidenum">
              <a:rPr lang="en-US" smtClean="0"/>
              <a:t>42</a:t>
            </a:fld>
            <a:endParaRPr lang="en-US"/>
          </a:p>
        </p:txBody>
      </p:sp>
    </p:spTree>
    <p:extLst>
      <p:ext uri="{BB962C8B-B14F-4D97-AF65-F5344CB8AC3E}">
        <p14:creationId xmlns:p14="http://schemas.microsoft.com/office/powerpoint/2010/main" val="497220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D86B1A-7363-1391-88A9-6E3DE22AC460}"/>
              </a:ext>
            </a:extLst>
          </p:cNvPr>
          <p:cNvPicPr>
            <a:picLocks noChangeAspect="1"/>
          </p:cNvPicPr>
          <p:nvPr/>
        </p:nvPicPr>
        <p:blipFill>
          <a:blip r:embed="rId2"/>
          <a:stretch>
            <a:fillRect/>
          </a:stretch>
        </p:blipFill>
        <p:spPr>
          <a:xfrm>
            <a:off x="537016" y="1709426"/>
            <a:ext cx="8197551" cy="3966168"/>
          </a:xfrm>
          <a:prstGeom prst="rect">
            <a:avLst/>
          </a:prstGeom>
        </p:spPr>
      </p:pic>
      <p:sp>
        <p:nvSpPr>
          <p:cNvPr id="5" name="TextBox 4">
            <a:extLst>
              <a:ext uri="{FF2B5EF4-FFF2-40B4-BE49-F238E27FC236}">
                <a16:creationId xmlns:a16="http://schemas.microsoft.com/office/drawing/2014/main" id="{7E21324D-4F01-46DF-8C46-399A4F10C4A1}"/>
              </a:ext>
            </a:extLst>
          </p:cNvPr>
          <p:cNvSpPr txBox="1"/>
          <p:nvPr/>
        </p:nvSpPr>
        <p:spPr>
          <a:xfrm>
            <a:off x="927463" y="574840"/>
            <a:ext cx="7289074" cy="892552"/>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Treatment of Genitourinary Symptoms Associated with Menopause</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9E1D6FE-7334-468E-A576-1B76E5550369}"/>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Palacios et al., 2023a / Christmas et al., 2023/Staller et al., 2017</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61C7BD1-6CF0-46AD-B65F-E93AB546D16B}"/>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EE918DF8-F480-48DE-8F57-64EA39E19900}"/>
              </a:ext>
            </a:extLst>
          </p:cNvPr>
          <p:cNvSpPr>
            <a:spLocks noGrp="1"/>
          </p:cNvSpPr>
          <p:nvPr>
            <p:ph type="sldNum" sz="quarter" idx="12"/>
          </p:nvPr>
        </p:nvSpPr>
        <p:spPr/>
        <p:txBody>
          <a:bodyPr/>
          <a:lstStyle/>
          <a:p>
            <a:fld id="{E85C1AD3-265B-6849-A584-27DB55E4C663}" type="slidenum">
              <a:rPr lang="en-US" smtClean="0"/>
              <a:t>43</a:t>
            </a:fld>
            <a:endParaRPr lang="en-US"/>
          </a:p>
        </p:txBody>
      </p:sp>
    </p:spTree>
    <p:extLst>
      <p:ext uri="{BB962C8B-B14F-4D97-AF65-F5344CB8AC3E}">
        <p14:creationId xmlns:p14="http://schemas.microsoft.com/office/powerpoint/2010/main" val="12197433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C53780-926D-30D2-B87E-6C7FACCC91BC}"/>
              </a:ext>
            </a:extLst>
          </p:cNvPr>
          <p:cNvPicPr>
            <a:picLocks noChangeAspect="1"/>
          </p:cNvPicPr>
          <p:nvPr/>
        </p:nvPicPr>
        <p:blipFill>
          <a:blip r:embed="rId2"/>
          <a:stretch>
            <a:fillRect/>
          </a:stretch>
        </p:blipFill>
        <p:spPr>
          <a:xfrm>
            <a:off x="282427" y="2784143"/>
            <a:ext cx="8475082" cy="2222355"/>
          </a:xfrm>
          <a:prstGeom prst="rect">
            <a:avLst/>
          </a:prstGeom>
        </p:spPr>
      </p:pic>
      <p:sp>
        <p:nvSpPr>
          <p:cNvPr id="5" name="TextBox 4">
            <a:extLst>
              <a:ext uri="{FF2B5EF4-FFF2-40B4-BE49-F238E27FC236}">
                <a16:creationId xmlns:a16="http://schemas.microsoft.com/office/drawing/2014/main" id="{54DC5F95-02AF-4F68-B7D1-0E2A0D232048}"/>
              </a:ext>
            </a:extLst>
          </p:cNvPr>
          <p:cNvSpPr txBox="1"/>
          <p:nvPr/>
        </p:nvSpPr>
        <p:spPr>
          <a:xfrm>
            <a:off x="1956321" y="1687728"/>
            <a:ext cx="5231357"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 POI and Neurological Function</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7849455C-A82F-4DA0-8C37-588D4B5C80EE}"/>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Ryan et al., 2014, Hao et al., 2023</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710B3A71-B2E5-4282-8832-D6B808C270C9}"/>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39D2C951-A99C-4163-8915-1226C36684F2}"/>
              </a:ext>
            </a:extLst>
          </p:cNvPr>
          <p:cNvSpPr>
            <a:spLocks noGrp="1"/>
          </p:cNvSpPr>
          <p:nvPr>
            <p:ph type="sldNum" sz="quarter" idx="12"/>
          </p:nvPr>
        </p:nvSpPr>
        <p:spPr/>
        <p:txBody>
          <a:bodyPr/>
          <a:lstStyle/>
          <a:p>
            <a:fld id="{E85C1AD3-265B-6849-A584-27DB55E4C663}" type="slidenum">
              <a:rPr lang="en-US" smtClean="0"/>
              <a:t>44</a:t>
            </a:fld>
            <a:endParaRPr lang="en-US"/>
          </a:p>
        </p:txBody>
      </p:sp>
    </p:spTree>
    <p:extLst>
      <p:ext uri="{BB962C8B-B14F-4D97-AF65-F5344CB8AC3E}">
        <p14:creationId xmlns:p14="http://schemas.microsoft.com/office/powerpoint/2010/main" val="128769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0BEA3D-076E-E7DF-B8F0-D0CD51955EB0}"/>
              </a:ext>
            </a:extLst>
          </p:cNvPr>
          <p:cNvPicPr>
            <a:picLocks noChangeAspect="1"/>
          </p:cNvPicPr>
          <p:nvPr/>
        </p:nvPicPr>
        <p:blipFill>
          <a:blip r:embed="rId2"/>
          <a:stretch>
            <a:fillRect/>
          </a:stretch>
        </p:blipFill>
        <p:spPr>
          <a:xfrm>
            <a:off x="630223" y="2470245"/>
            <a:ext cx="8035822" cy="2942529"/>
          </a:xfrm>
          <a:prstGeom prst="rect">
            <a:avLst/>
          </a:prstGeom>
        </p:spPr>
      </p:pic>
      <p:sp>
        <p:nvSpPr>
          <p:cNvPr id="5" name="TextBox 4">
            <a:extLst>
              <a:ext uri="{FF2B5EF4-FFF2-40B4-BE49-F238E27FC236}">
                <a16:creationId xmlns:a16="http://schemas.microsoft.com/office/drawing/2014/main" id="{94B99563-8538-4CC7-93BA-4F1609D7FB6F}"/>
              </a:ext>
            </a:extLst>
          </p:cNvPr>
          <p:cNvSpPr txBox="1"/>
          <p:nvPr/>
        </p:nvSpPr>
        <p:spPr>
          <a:xfrm>
            <a:off x="928047" y="1091283"/>
            <a:ext cx="7615452" cy="830997"/>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What Are the Management Options For the Effect of POI on Cognition/Neurological Function?</a:t>
            </a:r>
            <a:endParaRPr lang="en-US" sz="24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520D14F-DF6F-4BF6-BE3A-FE6857863FAD}"/>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Blümel et al., 2022 / Rocca et al., 2021b</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603984AB-1F69-4D2F-9811-6FE72C37489D}"/>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47392961-06B3-4550-9FDE-2F9FE30FD577}"/>
              </a:ext>
            </a:extLst>
          </p:cNvPr>
          <p:cNvSpPr>
            <a:spLocks noGrp="1"/>
          </p:cNvSpPr>
          <p:nvPr>
            <p:ph type="sldNum" sz="quarter" idx="12"/>
          </p:nvPr>
        </p:nvSpPr>
        <p:spPr/>
        <p:txBody>
          <a:bodyPr/>
          <a:lstStyle/>
          <a:p>
            <a:fld id="{E85C1AD3-265B-6849-A584-27DB55E4C663}" type="slidenum">
              <a:rPr lang="en-US" smtClean="0"/>
              <a:t>45</a:t>
            </a:fld>
            <a:endParaRPr lang="en-US"/>
          </a:p>
        </p:txBody>
      </p:sp>
    </p:spTree>
    <p:extLst>
      <p:ext uri="{BB962C8B-B14F-4D97-AF65-F5344CB8AC3E}">
        <p14:creationId xmlns:p14="http://schemas.microsoft.com/office/powerpoint/2010/main" val="1134998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EFE224-9B79-B61E-6AAE-87344211514F}"/>
              </a:ext>
            </a:extLst>
          </p:cNvPr>
          <p:cNvPicPr>
            <a:picLocks noChangeAspect="1"/>
          </p:cNvPicPr>
          <p:nvPr/>
        </p:nvPicPr>
        <p:blipFill>
          <a:blip r:embed="rId2"/>
          <a:stretch>
            <a:fillRect/>
          </a:stretch>
        </p:blipFill>
        <p:spPr>
          <a:xfrm>
            <a:off x="1746200" y="272723"/>
            <a:ext cx="5651599" cy="6312553"/>
          </a:xfrm>
          <a:prstGeom prst="rect">
            <a:avLst/>
          </a:prstGeom>
        </p:spPr>
      </p:pic>
      <p:sp>
        <p:nvSpPr>
          <p:cNvPr id="2" name="Slide Number Placeholder 1">
            <a:extLst>
              <a:ext uri="{FF2B5EF4-FFF2-40B4-BE49-F238E27FC236}">
                <a16:creationId xmlns:a16="http://schemas.microsoft.com/office/drawing/2014/main" id="{4676D93B-B6FD-4F7C-BBCC-4E0673017E9B}"/>
              </a:ext>
            </a:extLst>
          </p:cNvPr>
          <p:cNvSpPr>
            <a:spLocks noGrp="1"/>
          </p:cNvSpPr>
          <p:nvPr>
            <p:ph type="sldNum" sz="quarter" idx="12"/>
          </p:nvPr>
        </p:nvSpPr>
        <p:spPr/>
        <p:txBody>
          <a:bodyPr/>
          <a:lstStyle/>
          <a:p>
            <a:fld id="{E85C1AD3-265B-6849-A584-27DB55E4C663}" type="slidenum">
              <a:rPr lang="en-US" smtClean="0"/>
              <a:t>46</a:t>
            </a:fld>
            <a:endParaRPr lang="en-US"/>
          </a:p>
        </p:txBody>
      </p:sp>
    </p:spTree>
    <p:extLst>
      <p:ext uri="{BB962C8B-B14F-4D97-AF65-F5344CB8AC3E}">
        <p14:creationId xmlns:p14="http://schemas.microsoft.com/office/powerpoint/2010/main" val="2320247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38E477-F2A3-7335-6D23-D39D59781EAD}"/>
              </a:ext>
            </a:extLst>
          </p:cNvPr>
          <p:cNvPicPr>
            <a:picLocks noChangeAspect="1"/>
          </p:cNvPicPr>
          <p:nvPr/>
        </p:nvPicPr>
        <p:blipFill>
          <a:blip r:embed="rId2"/>
          <a:stretch>
            <a:fillRect/>
          </a:stretch>
        </p:blipFill>
        <p:spPr>
          <a:xfrm>
            <a:off x="846161" y="953434"/>
            <a:ext cx="7451678" cy="5420495"/>
          </a:xfrm>
          <a:prstGeom prst="rect">
            <a:avLst/>
          </a:prstGeom>
        </p:spPr>
      </p:pic>
      <p:sp>
        <p:nvSpPr>
          <p:cNvPr id="6" name="TextBox 5">
            <a:extLst>
              <a:ext uri="{FF2B5EF4-FFF2-40B4-BE49-F238E27FC236}">
                <a16:creationId xmlns:a16="http://schemas.microsoft.com/office/drawing/2014/main" id="{5C484FD6-4F91-8633-89B2-6EACE74AD9B1}"/>
              </a:ext>
            </a:extLst>
          </p:cNvPr>
          <p:cNvSpPr txBox="1"/>
          <p:nvPr/>
        </p:nvSpPr>
        <p:spPr>
          <a:xfrm>
            <a:off x="2028824" y="365126"/>
            <a:ext cx="5086350" cy="492443"/>
          </a:xfrm>
          <a:prstGeom prst="rect">
            <a:avLst/>
          </a:prstGeom>
          <a:noFill/>
        </p:spPr>
        <p:txBody>
          <a:bodyPr wrap="square">
            <a:spAutoFit/>
          </a:bodyPr>
          <a:lstStyle/>
          <a:p>
            <a:pPr algn="ctr">
              <a:buNone/>
            </a:pPr>
            <a:r>
              <a:rPr lang="en-GB" sz="2600" b="1" dirty="0">
                <a:solidFill>
                  <a:srgbClr val="FFFF00"/>
                </a:solidFill>
                <a:effectLst/>
                <a:latin typeface="Times New Roman" panose="02020603050405020304" pitchFamily="18" charset="0"/>
                <a:cs typeface="Times New Roman" panose="02020603050405020304" pitchFamily="18" charset="0"/>
              </a:rPr>
              <a:t>POI Treatment</a:t>
            </a:r>
          </a:p>
        </p:txBody>
      </p:sp>
      <p:sp>
        <p:nvSpPr>
          <p:cNvPr id="5" name="TextBox 4">
            <a:extLst>
              <a:ext uri="{FF2B5EF4-FFF2-40B4-BE49-F238E27FC236}">
                <a16:creationId xmlns:a16="http://schemas.microsoft.com/office/drawing/2014/main" id="{D8CFE669-B692-4F82-BA28-8D4994B45EE2}"/>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Yeganeh et al., 2020a /Chu et al., 2021/McDonald et al., 2022</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95F7DA07-79BF-44A2-AA14-92421984EBF2}"/>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28BC5DB3-0398-445B-9299-3BF82256AABB}"/>
              </a:ext>
            </a:extLst>
          </p:cNvPr>
          <p:cNvSpPr>
            <a:spLocks noGrp="1"/>
          </p:cNvSpPr>
          <p:nvPr>
            <p:ph type="sldNum" sz="quarter" idx="12"/>
          </p:nvPr>
        </p:nvSpPr>
        <p:spPr/>
        <p:txBody>
          <a:bodyPr/>
          <a:lstStyle/>
          <a:p>
            <a:fld id="{E85C1AD3-265B-6849-A584-27DB55E4C663}" type="slidenum">
              <a:rPr lang="en-US" smtClean="0"/>
              <a:t>47</a:t>
            </a:fld>
            <a:endParaRPr lang="en-US"/>
          </a:p>
        </p:txBody>
      </p:sp>
    </p:spTree>
    <p:extLst>
      <p:ext uri="{BB962C8B-B14F-4D97-AF65-F5344CB8AC3E}">
        <p14:creationId xmlns:p14="http://schemas.microsoft.com/office/powerpoint/2010/main" val="37691644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6A6758-5672-00F8-5A32-DD92E18B9468}"/>
              </a:ext>
            </a:extLst>
          </p:cNvPr>
          <p:cNvPicPr>
            <a:picLocks noChangeAspect="1"/>
          </p:cNvPicPr>
          <p:nvPr/>
        </p:nvPicPr>
        <p:blipFill>
          <a:blip r:embed="rId2"/>
          <a:stretch>
            <a:fillRect/>
          </a:stretch>
        </p:blipFill>
        <p:spPr>
          <a:xfrm>
            <a:off x="2033516" y="310919"/>
            <a:ext cx="5581935" cy="6236161"/>
          </a:xfrm>
          <a:prstGeom prst="rect">
            <a:avLst/>
          </a:prstGeom>
        </p:spPr>
      </p:pic>
      <p:sp>
        <p:nvSpPr>
          <p:cNvPr id="2" name="Slide Number Placeholder 1">
            <a:extLst>
              <a:ext uri="{FF2B5EF4-FFF2-40B4-BE49-F238E27FC236}">
                <a16:creationId xmlns:a16="http://schemas.microsoft.com/office/drawing/2014/main" id="{E218D08D-4580-4E32-847B-EDF17B1C01E4}"/>
              </a:ext>
            </a:extLst>
          </p:cNvPr>
          <p:cNvSpPr>
            <a:spLocks noGrp="1"/>
          </p:cNvSpPr>
          <p:nvPr>
            <p:ph type="sldNum" sz="quarter" idx="12"/>
          </p:nvPr>
        </p:nvSpPr>
        <p:spPr/>
        <p:txBody>
          <a:bodyPr/>
          <a:lstStyle/>
          <a:p>
            <a:fld id="{E85C1AD3-265B-6849-A584-27DB55E4C663}" type="slidenum">
              <a:rPr lang="en-US" smtClean="0"/>
              <a:t>48</a:t>
            </a:fld>
            <a:endParaRPr lang="en-US"/>
          </a:p>
        </p:txBody>
      </p:sp>
    </p:spTree>
    <p:extLst>
      <p:ext uri="{BB962C8B-B14F-4D97-AF65-F5344CB8AC3E}">
        <p14:creationId xmlns:p14="http://schemas.microsoft.com/office/powerpoint/2010/main" val="2308590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paper&#10;&#10;AI-generated content may be incorrect.">
            <a:extLst>
              <a:ext uri="{FF2B5EF4-FFF2-40B4-BE49-F238E27FC236}">
                <a16:creationId xmlns:a16="http://schemas.microsoft.com/office/drawing/2014/main" id="{52E2ECFA-622F-438B-6BCD-4E080E1F2FFE}"/>
              </a:ext>
            </a:extLst>
          </p:cNvPr>
          <p:cNvPicPr>
            <a:picLocks noChangeAspect="1"/>
          </p:cNvPicPr>
          <p:nvPr/>
        </p:nvPicPr>
        <p:blipFill>
          <a:blip r:embed="rId2"/>
          <a:stretch>
            <a:fillRect/>
          </a:stretch>
        </p:blipFill>
        <p:spPr>
          <a:xfrm>
            <a:off x="311103" y="1909260"/>
            <a:ext cx="8521793" cy="3063306"/>
          </a:xfrm>
          <a:prstGeom prst="rect">
            <a:avLst/>
          </a:prstGeom>
        </p:spPr>
      </p:pic>
      <p:sp>
        <p:nvSpPr>
          <p:cNvPr id="5" name="TextBox 4">
            <a:extLst>
              <a:ext uri="{FF2B5EF4-FFF2-40B4-BE49-F238E27FC236}">
                <a16:creationId xmlns:a16="http://schemas.microsoft.com/office/drawing/2014/main" id="{20D695C4-99A0-4738-9165-AE4A779DD56E}"/>
              </a:ext>
            </a:extLst>
          </p:cNvPr>
          <p:cNvSpPr txBox="1"/>
          <p:nvPr/>
        </p:nvSpPr>
        <p:spPr>
          <a:xfrm>
            <a:off x="1453575" y="1101657"/>
            <a:ext cx="6236847"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HT Regimens and Breast Cancer Risk</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D704010-0558-45A6-AC3F-C2F3EA39D350}"/>
              </a:ext>
            </a:extLst>
          </p:cNvPr>
          <p:cNvSpPr txBox="1"/>
          <p:nvPr/>
        </p:nvSpPr>
        <p:spPr>
          <a:xfrm>
            <a:off x="708889" y="5486551"/>
            <a:ext cx="7201302" cy="461665"/>
          </a:xfrm>
          <a:prstGeom prst="rect">
            <a:avLst/>
          </a:prstGeom>
          <a:noFill/>
        </p:spPr>
        <p:txBody>
          <a:bodyPr wrap="square">
            <a:spAutoFit/>
          </a:bodyPr>
          <a:lstStyle/>
          <a:p>
            <a:r>
              <a:rPr lang="da-DK" sz="1200" b="0" i="0" u="none" strike="noStrike" baseline="0" dirty="0">
                <a:solidFill>
                  <a:schemeClr val="bg1"/>
                </a:solidFill>
              </a:rPr>
              <a:t>Marchetti et al., 2771, Gordhandas et al., 2019, Vermeulen et al., 2019 2959 / </a:t>
            </a:r>
            <a:r>
              <a:rPr lang="en-US" sz="1200" b="0" i="0" u="none" strike="noStrike" baseline="0" dirty="0">
                <a:solidFill>
                  <a:schemeClr val="bg1"/>
                </a:solidFill>
              </a:rPr>
              <a:t>Collaborative Group on Hormonal Factors in Breast Cancer., 2019</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37EEF4DE-A959-497B-8827-6C831D12BA93}"/>
              </a:ext>
            </a:extLst>
          </p:cNvPr>
          <p:cNvCxnSpPr>
            <a:cxnSpLocks/>
          </p:cNvCxnSpPr>
          <p:nvPr/>
        </p:nvCxnSpPr>
        <p:spPr>
          <a:xfrm>
            <a:off x="800330" y="5473488"/>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A43CCEA3-755A-4A83-A653-5E849563335B}"/>
              </a:ext>
            </a:extLst>
          </p:cNvPr>
          <p:cNvSpPr>
            <a:spLocks noGrp="1"/>
          </p:cNvSpPr>
          <p:nvPr>
            <p:ph type="sldNum" sz="quarter" idx="12"/>
          </p:nvPr>
        </p:nvSpPr>
        <p:spPr/>
        <p:txBody>
          <a:bodyPr/>
          <a:lstStyle/>
          <a:p>
            <a:fld id="{E85C1AD3-265B-6849-A584-27DB55E4C663}" type="slidenum">
              <a:rPr lang="en-US" smtClean="0"/>
              <a:t>49</a:t>
            </a:fld>
            <a:endParaRPr lang="en-US"/>
          </a:p>
        </p:txBody>
      </p:sp>
    </p:spTree>
    <p:extLst>
      <p:ext uri="{BB962C8B-B14F-4D97-AF65-F5344CB8AC3E}">
        <p14:creationId xmlns:p14="http://schemas.microsoft.com/office/powerpoint/2010/main" val="605808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CF713-C4B1-9F60-14B0-2F92305C9411}"/>
              </a:ext>
            </a:extLst>
          </p:cNvPr>
          <p:cNvSpPr>
            <a:spLocks noGrp="1"/>
          </p:cNvSpPr>
          <p:nvPr>
            <p:ph type="title"/>
          </p:nvPr>
        </p:nvSpPr>
        <p:spPr>
          <a:xfrm>
            <a:off x="973181" y="612579"/>
            <a:ext cx="7197636" cy="960120"/>
          </a:xfrm>
        </p:spPr>
        <p:txBody>
          <a:bodyPr>
            <a:noAutofit/>
          </a:bodyPr>
          <a:lstStyle/>
          <a:p>
            <a:pPr algn="ctr"/>
            <a:r>
              <a:rPr lang="en-GB" sz="1800" b="1" dirty="0">
                <a:solidFill>
                  <a:srgbClr val="FFFF00"/>
                </a:solidFill>
              </a:rPr>
              <a:t>Distribution of Age at Menopause and Prevalence of Non-iatrogenic POI (Based on GOLEZAR ETAL.2019)</a:t>
            </a:r>
          </a:p>
        </p:txBody>
      </p:sp>
      <p:pic>
        <p:nvPicPr>
          <p:cNvPr id="7" name="Picture 6">
            <a:extLst>
              <a:ext uri="{FF2B5EF4-FFF2-40B4-BE49-F238E27FC236}">
                <a16:creationId xmlns:a16="http://schemas.microsoft.com/office/drawing/2014/main" id="{F74B8E00-109F-4259-B79D-6F3461BF1145}"/>
              </a:ext>
            </a:extLst>
          </p:cNvPr>
          <p:cNvPicPr>
            <a:picLocks noChangeAspect="1"/>
          </p:cNvPicPr>
          <p:nvPr/>
        </p:nvPicPr>
        <p:blipFill>
          <a:blip r:embed="rId2"/>
          <a:stretch>
            <a:fillRect/>
          </a:stretch>
        </p:blipFill>
        <p:spPr>
          <a:xfrm>
            <a:off x="1702063" y="1520447"/>
            <a:ext cx="5739871" cy="4931251"/>
          </a:xfrm>
          <a:prstGeom prst="rect">
            <a:avLst/>
          </a:prstGeom>
        </p:spPr>
      </p:pic>
      <p:sp>
        <p:nvSpPr>
          <p:cNvPr id="3" name="Slide Number Placeholder 2">
            <a:extLst>
              <a:ext uri="{FF2B5EF4-FFF2-40B4-BE49-F238E27FC236}">
                <a16:creationId xmlns:a16="http://schemas.microsoft.com/office/drawing/2014/main" id="{7AA3EE29-3783-458F-B69C-0477F4993914}"/>
              </a:ext>
            </a:extLst>
          </p:cNvPr>
          <p:cNvSpPr>
            <a:spLocks noGrp="1"/>
          </p:cNvSpPr>
          <p:nvPr>
            <p:ph type="sldNum" sz="quarter" idx="12"/>
          </p:nvPr>
        </p:nvSpPr>
        <p:spPr/>
        <p:txBody>
          <a:bodyPr/>
          <a:lstStyle/>
          <a:p>
            <a:fld id="{E85C1AD3-265B-6849-A584-27DB55E4C663}" type="slidenum">
              <a:rPr lang="en-US" smtClean="0"/>
              <a:t>5</a:t>
            </a:fld>
            <a:endParaRPr lang="en-US"/>
          </a:p>
        </p:txBody>
      </p:sp>
    </p:spTree>
    <p:extLst>
      <p:ext uri="{BB962C8B-B14F-4D97-AF65-F5344CB8AC3E}">
        <p14:creationId xmlns:p14="http://schemas.microsoft.com/office/powerpoint/2010/main" val="29421061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17D660-D8F7-D5BD-4507-7A456DB2DC57}"/>
              </a:ext>
            </a:extLst>
          </p:cNvPr>
          <p:cNvPicPr>
            <a:picLocks noChangeAspect="1"/>
          </p:cNvPicPr>
          <p:nvPr/>
        </p:nvPicPr>
        <p:blipFill>
          <a:blip r:embed="rId2"/>
          <a:stretch>
            <a:fillRect/>
          </a:stretch>
        </p:blipFill>
        <p:spPr>
          <a:xfrm>
            <a:off x="1759935" y="383456"/>
            <a:ext cx="5624130" cy="6091087"/>
          </a:xfrm>
          <a:prstGeom prst="rect">
            <a:avLst/>
          </a:prstGeom>
        </p:spPr>
      </p:pic>
      <p:sp>
        <p:nvSpPr>
          <p:cNvPr id="2" name="Slide Number Placeholder 1">
            <a:extLst>
              <a:ext uri="{FF2B5EF4-FFF2-40B4-BE49-F238E27FC236}">
                <a16:creationId xmlns:a16="http://schemas.microsoft.com/office/drawing/2014/main" id="{2EBF6C6D-022A-4B9C-B7A2-1E3B4EF3B24D}"/>
              </a:ext>
            </a:extLst>
          </p:cNvPr>
          <p:cNvSpPr>
            <a:spLocks noGrp="1"/>
          </p:cNvSpPr>
          <p:nvPr>
            <p:ph type="sldNum" sz="quarter" idx="12"/>
          </p:nvPr>
        </p:nvSpPr>
        <p:spPr/>
        <p:txBody>
          <a:bodyPr/>
          <a:lstStyle/>
          <a:p>
            <a:fld id="{E85C1AD3-265B-6849-A584-27DB55E4C663}" type="slidenum">
              <a:rPr lang="en-US" smtClean="0"/>
              <a:t>50</a:t>
            </a:fld>
            <a:endParaRPr lang="en-US"/>
          </a:p>
        </p:txBody>
      </p:sp>
    </p:spTree>
    <p:extLst>
      <p:ext uri="{BB962C8B-B14F-4D97-AF65-F5344CB8AC3E}">
        <p14:creationId xmlns:p14="http://schemas.microsoft.com/office/powerpoint/2010/main" val="22484944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83766B-3F40-4460-93F8-BC9C98154724}"/>
              </a:ext>
            </a:extLst>
          </p:cNvPr>
          <p:cNvPicPr>
            <a:picLocks noChangeAspect="1"/>
          </p:cNvPicPr>
          <p:nvPr/>
        </p:nvPicPr>
        <p:blipFill>
          <a:blip r:embed="rId2"/>
          <a:stretch>
            <a:fillRect/>
          </a:stretch>
        </p:blipFill>
        <p:spPr>
          <a:xfrm>
            <a:off x="1767385" y="392479"/>
            <a:ext cx="5609230" cy="6073041"/>
          </a:xfrm>
          <a:prstGeom prst="rect">
            <a:avLst/>
          </a:prstGeom>
        </p:spPr>
      </p:pic>
      <p:sp>
        <p:nvSpPr>
          <p:cNvPr id="2" name="Slide Number Placeholder 1">
            <a:extLst>
              <a:ext uri="{FF2B5EF4-FFF2-40B4-BE49-F238E27FC236}">
                <a16:creationId xmlns:a16="http://schemas.microsoft.com/office/drawing/2014/main" id="{A9B382EB-1C22-4E89-BA41-E0EFFB14DDF8}"/>
              </a:ext>
            </a:extLst>
          </p:cNvPr>
          <p:cNvSpPr>
            <a:spLocks noGrp="1"/>
          </p:cNvSpPr>
          <p:nvPr>
            <p:ph type="sldNum" sz="quarter" idx="12"/>
          </p:nvPr>
        </p:nvSpPr>
        <p:spPr/>
        <p:txBody>
          <a:bodyPr/>
          <a:lstStyle/>
          <a:p>
            <a:fld id="{E85C1AD3-265B-6849-A584-27DB55E4C663}" type="slidenum">
              <a:rPr lang="en-US" smtClean="0"/>
              <a:t>51</a:t>
            </a:fld>
            <a:endParaRPr lang="en-US"/>
          </a:p>
        </p:txBody>
      </p:sp>
    </p:spTree>
    <p:extLst>
      <p:ext uri="{BB962C8B-B14F-4D97-AF65-F5344CB8AC3E}">
        <p14:creationId xmlns:p14="http://schemas.microsoft.com/office/powerpoint/2010/main" val="2096049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D14CE-AF68-F7DD-3A98-5758D7546590}"/>
              </a:ext>
            </a:extLst>
          </p:cNvPr>
          <p:cNvPicPr>
            <a:picLocks noChangeAspect="1"/>
          </p:cNvPicPr>
          <p:nvPr/>
        </p:nvPicPr>
        <p:blipFill>
          <a:blip r:embed="rId2"/>
          <a:stretch>
            <a:fillRect/>
          </a:stretch>
        </p:blipFill>
        <p:spPr>
          <a:xfrm>
            <a:off x="1055759" y="407156"/>
            <a:ext cx="7032481" cy="6043688"/>
          </a:xfrm>
          <a:prstGeom prst="rect">
            <a:avLst/>
          </a:prstGeom>
        </p:spPr>
      </p:pic>
      <p:sp>
        <p:nvSpPr>
          <p:cNvPr id="2" name="Slide Number Placeholder 1">
            <a:extLst>
              <a:ext uri="{FF2B5EF4-FFF2-40B4-BE49-F238E27FC236}">
                <a16:creationId xmlns:a16="http://schemas.microsoft.com/office/drawing/2014/main" id="{F2C84402-36F7-48A6-87DA-96264E0B5694}"/>
              </a:ext>
            </a:extLst>
          </p:cNvPr>
          <p:cNvSpPr>
            <a:spLocks noGrp="1"/>
          </p:cNvSpPr>
          <p:nvPr>
            <p:ph type="sldNum" sz="quarter" idx="12"/>
          </p:nvPr>
        </p:nvSpPr>
        <p:spPr/>
        <p:txBody>
          <a:bodyPr/>
          <a:lstStyle/>
          <a:p>
            <a:fld id="{E85C1AD3-265B-6849-A584-27DB55E4C663}" type="slidenum">
              <a:rPr lang="en-US" smtClean="0"/>
              <a:t>52</a:t>
            </a:fld>
            <a:endParaRPr lang="en-US"/>
          </a:p>
        </p:txBody>
      </p:sp>
    </p:spTree>
    <p:extLst>
      <p:ext uri="{BB962C8B-B14F-4D97-AF65-F5344CB8AC3E}">
        <p14:creationId xmlns:p14="http://schemas.microsoft.com/office/powerpoint/2010/main" val="16488721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10783F-86B8-8A93-0959-88A6F524229D}"/>
              </a:ext>
            </a:extLst>
          </p:cNvPr>
          <p:cNvPicPr>
            <a:picLocks noChangeAspect="1"/>
          </p:cNvPicPr>
          <p:nvPr/>
        </p:nvPicPr>
        <p:blipFill>
          <a:blip r:embed="rId2"/>
          <a:stretch>
            <a:fillRect/>
          </a:stretch>
        </p:blipFill>
        <p:spPr>
          <a:xfrm>
            <a:off x="818865" y="1351254"/>
            <a:ext cx="7506269" cy="4322533"/>
          </a:xfrm>
          <a:prstGeom prst="rect">
            <a:avLst/>
          </a:prstGeom>
        </p:spPr>
      </p:pic>
      <p:sp>
        <p:nvSpPr>
          <p:cNvPr id="5" name="TextBox 4">
            <a:extLst>
              <a:ext uri="{FF2B5EF4-FFF2-40B4-BE49-F238E27FC236}">
                <a16:creationId xmlns:a16="http://schemas.microsoft.com/office/drawing/2014/main" id="{12797C71-95E9-4BC3-9930-830E20ABC21A}"/>
              </a:ext>
            </a:extLst>
          </p:cNvPr>
          <p:cNvSpPr txBox="1"/>
          <p:nvPr/>
        </p:nvSpPr>
        <p:spPr>
          <a:xfrm>
            <a:off x="1110343" y="450404"/>
            <a:ext cx="6791828" cy="1292662"/>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 </a:t>
            </a:r>
            <a:r>
              <a:rPr lang="en-GB" sz="2600" b="1" dirty="0">
                <a:solidFill>
                  <a:srgbClr val="FFFF00"/>
                </a:solidFill>
                <a:latin typeface="Times New Roman" panose="02020603050405020304" pitchFamily="18" charset="0"/>
                <a:cs typeface="Times New Roman" panose="02020603050405020304" pitchFamily="18" charset="0"/>
              </a:rPr>
              <a:t>What Is The Role Of Testosterone Therapy In POI?</a:t>
            </a:r>
            <a:br>
              <a:rPr lang="en-GB" sz="2600" b="1" dirty="0">
                <a:solidFill>
                  <a:srgbClr val="FFFF00"/>
                </a:solidFill>
                <a:latin typeface="Times New Roman" panose="02020603050405020304" pitchFamily="18" charset="0"/>
                <a:cs typeface="Times New Roman" panose="02020603050405020304" pitchFamily="18" charset="0"/>
              </a:rPr>
            </a:b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05C66F00-A5E2-46DF-9836-DF21CC2053A1}"/>
              </a:ext>
            </a:extLst>
          </p:cNvPr>
          <p:cNvSpPr txBox="1"/>
          <p:nvPr/>
        </p:nvSpPr>
        <p:spPr>
          <a:xfrm>
            <a:off x="708889" y="5917628"/>
            <a:ext cx="7201302" cy="276999"/>
          </a:xfrm>
          <a:prstGeom prst="rect">
            <a:avLst/>
          </a:prstGeom>
          <a:noFill/>
        </p:spPr>
        <p:txBody>
          <a:bodyPr wrap="square">
            <a:spAutoFit/>
          </a:bodyPr>
          <a:lstStyle/>
          <a:p>
            <a:r>
              <a:rPr lang="da-DK" sz="1200" b="0" i="0" u="none" strike="noStrike" baseline="0" dirty="0">
                <a:solidFill>
                  <a:schemeClr val="bg1"/>
                </a:solidFill>
              </a:rPr>
              <a:t>Soman et al., 2019 / Shiraishi et al., 2008, Labrie et al., 2011/ Davis et al., 2019/ Sultana et al., 2023b</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FA1E49E4-A569-4A9D-B689-E8ADB716E1E6}"/>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9CE277CA-36B3-4A04-A81B-B9C90EF4C2D8}"/>
              </a:ext>
            </a:extLst>
          </p:cNvPr>
          <p:cNvSpPr>
            <a:spLocks noGrp="1"/>
          </p:cNvSpPr>
          <p:nvPr>
            <p:ph type="sldNum" sz="quarter" idx="12"/>
          </p:nvPr>
        </p:nvSpPr>
        <p:spPr/>
        <p:txBody>
          <a:bodyPr/>
          <a:lstStyle/>
          <a:p>
            <a:fld id="{E85C1AD3-265B-6849-A584-27DB55E4C663}" type="slidenum">
              <a:rPr lang="en-US" smtClean="0"/>
              <a:t>53</a:t>
            </a:fld>
            <a:endParaRPr lang="en-US"/>
          </a:p>
        </p:txBody>
      </p:sp>
    </p:spTree>
    <p:extLst>
      <p:ext uri="{BB962C8B-B14F-4D97-AF65-F5344CB8AC3E}">
        <p14:creationId xmlns:p14="http://schemas.microsoft.com/office/powerpoint/2010/main" val="792665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F3BC6E-BD01-3F4E-78B1-43C8E1E80794}"/>
              </a:ext>
            </a:extLst>
          </p:cNvPr>
          <p:cNvPicPr>
            <a:picLocks noChangeAspect="1"/>
          </p:cNvPicPr>
          <p:nvPr/>
        </p:nvPicPr>
        <p:blipFill>
          <a:blip r:embed="rId2"/>
          <a:stretch>
            <a:fillRect/>
          </a:stretch>
        </p:blipFill>
        <p:spPr>
          <a:xfrm>
            <a:off x="1518835" y="472454"/>
            <a:ext cx="6106329" cy="5913092"/>
          </a:xfrm>
          <a:prstGeom prst="rect">
            <a:avLst/>
          </a:prstGeom>
        </p:spPr>
      </p:pic>
      <p:sp>
        <p:nvSpPr>
          <p:cNvPr id="2" name="Slide Number Placeholder 1">
            <a:extLst>
              <a:ext uri="{FF2B5EF4-FFF2-40B4-BE49-F238E27FC236}">
                <a16:creationId xmlns:a16="http://schemas.microsoft.com/office/drawing/2014/main" id="{CD8E7495-B441-45C7-B346-5AA497E388A2}"/>
              </a:ext>
            </a:extLst>
          </p:cNvPr>
          <p:cNvSpPr>
            <a:spLocks noGrp="1"/>
          </p:cNvSpPr>
          <p:nvPr>
            <p:ph type="sldNum" sz="quarter" idx="12"/>
          </p:nvPr>
        </p:nvSpPr>
        <p:spPr/>
        <p:txBody>
          <a:bodyPr/>
          <a:lstStyle/>
          <a:p>
            <a:fld id="{E85C1AD3-265B-6849-A584-27DB55E4C663}" type="slidenum">
              <a:rPr lang="en-US" smtClean="0"/>
              <a:t>54</a:t>
            </a:fld>
            <a:endParaRPr lang="en-US"/>
          </a:p>
        </p:txBody>
      </p:sp>
    </p:spTree>
    <p:extLst>
      <p:ext uri="{BB962C8B-B14F-4D97-AF65-F5344CB8AC3E}">
        <p14:creationId xmlns:p14="http://schemas.microsoft.com/office/powerpoint/2010/main" val="29791716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31F303-D489-E2A5-071C-95C70A8DFE0B}"/>
              </a:ext>
            </a:extLst>
          </p:cNvPr>
          <p:cNvPicPr>
            <a:picLocks noChangeAspect="1"/>
          </p:cNvPicPr>
          <p:nvPr/>
        </p:nvPicPr>
        <p:blipFill>
          <a:blip r:embed="rId2"/>
          <a:stretch>
            <a:fillRect/>
          </a:stretch>
        </p:blipFill>
        <p:spPr>
          <a:xfrm>
            <a:off x="997365" y="547502"/>
            <a:ext cx="7149270" cy="5152715"/>
          </a:xfrm>
          <a:prstGeom prst="rect">
            <a:avLst/>
          </a:prstGeom>
        </p:spPr>
      </p:pic>
      <p:sp>
        <p:nvSpPr>
          <p:cNvPr id="3" name="TextBox 2">
            <a:extLst>
              <a:ext uri="{FF2B5EF4-FFF2-40B4-BE49-F238E27FC236}">
                <a16:creationId xmlns:a16="http://schemas.microsoft.com/office/drawing/2014/main" id="{C47D4E6A-44C8-4C16-A36E-535A94043F77}"/>
              </a:ext>
            </a:extLst>
          </p:cNvPr>
          <p:cNvSpPr txBox="1"/>
          <p:nvPr/>
        </p:nvSpPr>
        <p:spPr>
          <a:xfrm>
            <a:off x="708889" y="5917628"/>
            <a:ext cx="7201302" cy="461665"/>
          </a:xfrm>
          <a:prstGeom prst="rect">
            <a:avLst/>
          </a:prstGeom>
          <a:noFill/>
        </p:spPr>
        <p:txBody>
          <a:bodyPr wrap="square">
            <a:spAutoFit/>
          </a:bodyPr>
          <a:lstStyle/>
          <a:p>
            <a:r>
              <a:rPr lang="da-DK" sz="1200" b="0" i="0" u="none" strike="noStrike" baseline="0" dirty="0">
                <a:solidFill>
                  <a:schemeClr val="bg1"/>
                </a:solidFill>
              </a:rPr>
              <a:t>Cheng et al., 2020 /Caan et al., 2015, Ensrud et al., 2015 / Liu et al., 2022a/ Abdelaziz et al., 2022, Ye et al., 2022/Caan et al., 2015, Azizi et al., 2022</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88E7509E-75E2-495A-8FC4-A756B4A04888}"/>
              </a:ext>
            </a:extLst>
          </p:cNvPr>
          <p:cNvCxnSpPr>
            <a:cxnSpLocks/>
          </p:cNvCxnSpPr>
          <p:nvPr/>
        </p:nvCxnSpPr>
        <p:spPr>
          <a:xfrm>
            <a:off x="800330" y="5904565"/>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68A214E0-3259-4FFA-9A3B-B0FDD655B98C}"/>
              </a:ext>
            </a:extLst>
          </p:cNvPr>
          <p:cNvSpPr>
            <a:spLocks noGrp="1"/>
          </p:cNvSpPr>
          <p:nvPr>
            <p:ph type="sldNum" sz="quarter" idx="12"/>
          </p:nvPr>
        </p:nvSpPr>
        <p:spPr/>
        <p:txBody>
          <a:bodyPr/>
          <a:lstStyle/>
          <a:p>
            <a:fld id="{E85C1AD3-265B-6849-A584-27DB55E4C663}" type="slidenum">
              <a:rPr lang="en-US" smtClean="0"/>
              <a:t>55</a:t>
            </a:fld>
            <a:endParaRPr lang="en-US"/>
          </a:p>
        </p:txBody>
      </p:sp>
    </p:spTree>
    <p:extLst>
      <p:ext uri="{BB962C8B-B14F-4D97-AF65-F5344CB8AC3E}">
        <p14:creationId xmlns:p14="http://schemas.microsoft.com/office/powerpoint/2010/main" val="2706603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6CFC27-51FF-4082-BC40-190E81185933}"/>
              </a:ext>
            </a:extLst>
          </p:cNvPr>
          <p:cNvSpPr txBox="1"/>
          <p:nvPr/>
        </p:nvSpPr>
        <p:spPr>
          <a:xfrm>
            <a:off x="565484" y="510484"/>
            <a:ext cx="8013030" cy="707886"/>
          </a:xfrm>
          <a:prstGeom prst="rect">
            <a:avLst/>
          </a:prstGeom>
          <a:noFill/>
        </p:spPr>
        <p:txBody>
          <a:bodyPr wrap="square">
            <a:spAutoFit/>
          </a:bodyPr>
          <a:lstStyle/>
          <a:p>
            <a:pPr algn="ctr"/>
            <a:r>
              <a:rPr lang="en-GB" b="1" dirty="0">
                <a:solidFill>
                  <a:srgbClr val="FFFF00"/>
                </a:solidFill>
                <a:latin typeface="Times New Roman" panose="02020603050405020304" pitchFamily="18" charset="0"/>
                <a:cs typeface="Times New Roman" panose="02020603050405020304" pitchFamily="18" charset="0"/>
              </a:rPr>
              <a:t> </a:t>
            </a:r>
            <a:r>
              <a:rPr lang="en-GB" sz="2000" b="1" dirty="0">
                <a:solidFill>
                  <a:srgbClr val="FFFF00"/>
                </a:solidFill>
                <a:latin typeface="Times New Roman" panose="02020603050405020304" pitchFamily="18" charset="0"/>
                <a:cs typeface="Times New Roman" panose="02020603050405020304" pitchFamily="18" charset="0"/>
              </a:rPr>
              <a:t>What Complementary Treatments Are Effective For Managing The Sequelae Of POI?</a:t>
            </a:r>
            <a:endParaRPr lang="en-US" b="1" dirty="0">
              <a:solidFill>
                <a:srgbClr val="FFFF0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7658A3A-6958-4A58-A500-0D656B537DB5}"/>
              </a:ext>
            </a:extLst>
          </p:cNvPr>
          <p:cNvPicPr>
            <a:picLocks noChangeAspect="1"/>
          </p:cNvPicPr>
          <p:nvPr/>
        </p:nvPicPr>
        <p:blipFill>
          <a:blip r:embed="rId2"/>
          <a:stretch>
            <a:fillRect/>
          </a:stretch>
        </p:blipFill>
        <p:spPr>
          <a:xfrm>
            <a:off x="1334017" y="1231432"/>
            <a:ext cx="6475963" cy="4676503"/>
          </a:xfrm>
          <a:prstGeom prst="rect">
            <a:avLst/>
          </a:prstGeom>
        </p:spPr>
      </p:pic>
      <p:sp>
        <p:nvSpPr>
          <p:cNvPr id="4" name="TextBox 3">
            <a:extLst>
              <a:ext uri="{FF2B5EF4-FFF2-40B4-BE49-F238E27FC236}">
                <a16:creationId xmlns:a16="http://schemas.microsoft.com/office/drawing/2014/main" id="{F587754C-2675-4513-85EA-06980F5FD4B9}"/>
              </a:ext>
            </a:extLst>
          </p:cNvPr>
          <p:cNvSpPr txBox="1"/>
          <p:nvPr/>
        </p:nvSpPr>
        <p:spPr>
          <a:xfrm>
            <a:off x="708889" y="6070517"/>
            <a:ext cx="7201302" cy="276999"/>
          </a:xfrm>
          <a:prstGeom prst="rect">
            <a:avLst/>
          </a:prstGeom>
          <a:noFill/>
        </p:spPr>
        <p:txBody>
          <a:bodyPr wrap="square">
            <a:spAutoFit/>
          </a:bodyPr>
          <a:lstStyle/>
          <a:p>
            <a:r>
              <a:rPr lang="da-DK" sz="1200" b="0" i="0" u="none" strike="noStrike" baseline="0" dirty="0">
                <a:solidFill>
                  <a:schemeClr val="bg1"/>
                </a:solidFill>
              </a:rPr>
              <a:t>Cao et al., 2022/ Jo et al., 2015, Li et al., 2020b/Safiyeh et al., 2021</a:t>
            </a:r>
            <a:endParaRPr lang="en-US" sz="1200" dirty="0">
              <a:solidFill>
                <a:schemeClr val="bg1"/>
              </a:solidFill>
            </a:endParaRPr>
          </a:p>
        </p:txBody>
      </p:sp>
      <p:cxnSp>
        <p:nvCxnSpPr>
          <p:cNvPr id="5" name="Straight Connector 4">
            <a:extLst>
              <a:ext uri="{FF2B5EF4-FFF2-40B4-BE49-F238E27FC236}">
                <a16:creationId xmlns:a16="http://schemas.microsoft.com/office/drawing/2014/main" id="{0A4DFC25-DCF1-475E-BCB4-0FF506165132}"/>
              </a:ext>
            </a:extLst>
          </p:cNvPr>
          <p:cNvCxnSpPr>
            <a:cxnSpLocks/>
          </p:cNvCxnSpPr>
          <p:nvPr/>
        </p:nvCxnSpPr>
        <p:spPr>
          <a:xfrm>
            <a:off x="800330" y="6057454"/>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F64A99A9-154F-408D-AEF3-64A8508A511D}"/>
              </a:ext>
            </a:extLst>
          </p:cNvPr>
          <p:cNvSpPr>
            <a:spLocks noGrp="1"/>
          </p:cNvSpPr>
          <p:nvPr>
            <p:ph type="sldNum" sz="quarter" idx="12"/>
          </p:nvPr>
        </p:nvSpPr>
        <p:spPr/>
        <p:txBody>
          <a:bodyPr/>
          <a:lstStyle/>
          <a:p>
            <a:fld id="{E85C1AD3-265B-6849-A584-27DB55E4C663}" type="slidenum">
              <a:rPr lang="en-US" smtClean="0"/>
              <a:t>56</a:t>
            </a:fld>
            <a:endParaRPr lang="en-US"/>
          </a:p>
        </p:txBody>
      </p:sp>
    </p:spTree>
    <p:extLst>
      <p:ext uri="{BB962C8B-B14F-4D97-AF65-F5344CB8AC3E}">
        <p14:creationId xmlns:p14="http://schemas.microsoft.com/office/powerpoint/2010/main" val="25480911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442878-EB0B-EA0C-1C87-7BA2E2C485CD}"/>
              </a:ext>
            </a:extLst>
          </p:cNvPr>
          <p:cNvPicPr>
            <a:picLocks noChangeAspect="1"/>
          </p:cNvPicPr>
          <p:nvPr/>
        </p:nvPicPr>
        <p:blipFill>
          <a:blip r:embed="rId2"/>
          <a:stretch>
            <a:fillRect/>
          </a:stretch>
        </p:blipFill>
        <p:spPr>
          <a:xfrm>
            <a:off x="580488" y="1316667"/>
            <a:ext cx="7983024" cy="5214866"/>
          </a:xfrm>
          <a:prstGeom prst="rect">
            <a:avLst/>
          </a:prstGeom>
        </p:spPr>
      </p:pic>
      <p:sp>
        <p:nvSpPr>
          <p:cNvPr id="5" name="TextBox 4">
            <a:extLst>
              <a:ext uri="{FF2B5EF4-FFF2-40B4-BE49-F238E27FC236}">
                <a16:creationId xmlns:a16="http://schemas.microsoft.com/office/drawing/2014/main" id="{45E68FF0-DF04-4502-B064-F6D6D63698E9}"/>
              </a:ext>
            </a:extLst>
          </p:cNvPr>
          <p:cNvSpPr txBox="1"/>
          <p:nvPr/>
        </p:nvSpPr>
        <p:spPr>
          <a:xfrm>
            <a:off x="2286000" y="627257"/>
            <a:ext cx="4572000" cy="954107"/>
          </a:xfrm>
          <a:prstGeom prst="rect">
            <a:avLst/>
          </a:prstGeom>
          <a:noFill/>
        </p:spPr>
        <p:txBody>
          <a:bodyPr wrap="square">
            <a:spAutoFit/>
          </a:bodyPr>
          <a:lstStyle/>
          <a:p>
            <a:pPr algn="ctr"/>
            <a:r>
              <a:rPr lang="en-GB" sz="2800" b="1" dirty="0">
                <a:solidFill>
                  <a:srgbClr val="FFFF00"/>
                </a:solidFill>
                <a:latin typeface="Times New Roman" panose="02020603050405020304" pitchFamily="18" charset="0"/>
                <a:cs typeface="Times New Roman" panose="02020603050405020304" pitchFamily="18" charset="0"/>
              </a:rPr>
              <a:t>Puberty Induction</a:t>
            </a:r>
            <a:br>
              <a:rPr lang="en-GB" sz="2800" b="1" dirty="0">
                <a:solidFill>
                  <a:srgbClr val="FFFF00"/>
                </a:solidFill>
                <a:latin typeface="Times New Roman" panose="02020603050405020304" pitchFamily="18" charset="0"/>
                <a:cs typeface="Times New Roman" panose="02020603050405020304" pitchFamily="18" charset="0"/>
              </a:rPr>
            </a:br>
            <a:endParaRPr lang="en-US" sz="2800" b="1"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01FFFD06-473F-425C-AD8A-B8CF469A0A2F}"/>
              </a:ext>
            </a:extLst>
          </p:cNvPr>
          <p:cNvSpPr>
            <a:spLocks noGrp="1"/>
          </p:cNvSpPr>
          <p:nvPr>
            <p:ph type="sldNum" sz="quarter" idx="12"/>
          </p:nvPr>
        </p:nvSpPr>
        <p:spPr/>
        <p:txBody>
          <a:bodyPr/>
          <a:lstStyle/>
          <a:p>
            <a:fld id="{E85C1AD3-265B-6849-A584-27DB55E4C663}" type="slidenum">
              <a:rPr lang="en-US" smtClean="0"/>
              <a:t>57</a:t>
            </a:fld>
            <a:endParaRPr lang="en-US"/>
          </a:p>
        </p:txBody>
      </p:sp>
    </p:spTree>
    <p:extLst>
      <p:ext uri="{BB962C8B-B14F-4D97-AF65-F5344CB8AC3E}">
        <p14:creationId xmlns:p14="http://schemas.microsoft.com/office/powerpoint/2010/main" val="1365918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2AA0FA-9C3D-BE13-2463-E102892A9A60}"/>
              </a:ext>
            </a:extLst>
          </p:cNvPr>
          <p:cNvPicPr>
            <a:picLocks noChangeAspect="1"/>
          </p:cNvPicPr>
          <p:nvPr/>
        </p:nvPicPr>
        <p:blipFill>
          <a:blip r:embed="rId2"/>
          <a:stretch>
            <a:fillRect/>
          </a:stretch>
        </p:blipFill>
        <p:spPr>
          <a:xfrm>
            <a:off x="391492" y="1659726"/>
            <a:ext cx="8361013" cy="4054642"/>
          </a:xfrm>
          <a:prstGeom prst="rect">
            <a:avLst/>
          </a:prstGeom>
        </p:spPr>
      </p:pic>
      <p:sp>
        <p:nvSpPr>
          <p:cNvPr id="5" name="TextBox 4">
            <a:extLst>
              <a:ext uri="{FF2B5EF4-FFF2-40B4-BE49-F238E27FC236}">
                <a16:creationId xmlns:a16="http://schemas.microsoft.com/office/drawing/2014/main" id="{64FC2DD0-7B77-4CEB-A29A-2C65AED51DD2}"/>
              </a:ext>
            </a:extLst>
          </p:cNvPr>
          <p:cNvSpPr txBox="1"/>
          <p:nvPr/>
        </p:nvSpPr>
        <p:spPr>
          <a:xfrm>
            <a:off x="1347536" y="828729"/>
            <a:ext cx="6448926" cy="830997"/>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 How Should Puberty Be Induced?</a:t>
            </a:r>
            <a:br>
              <a:rPr lang="en-GB" sz="2400" b="1" dirty="0">
                <a:solidFill>
                  <a:srgbClr val="FFFF00"/>
                </a:solidFill>
                <a:latin typeface="Times New Roman" panose="02020603050405020304" pitchFamily="18" charset="0"/>
                <a:cs typeface="Times New Roman" panose="02020603050405020304" pitchFamily="18" charset="0"/>
              </a:rPr>
            </a:br>
            <a:endParaRPr lang="en-US" sz="24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C880177-346E-4B5E-BD18-3C98940AA451}"/>
              </a:ext>
            </a:extLst>
          </p:cNvPr>
          <p:cNvSpPr txBox="1"/>
          <p:nvPr/>
        </p:nvSpPr>
        <p:spPr>
          <a:xfrm>
            <a:off x="708889" y="6070517"/>
            <a:ext cx="7201302" cy="276999"/>
          </a:xfrm>
          <a:prstGeom prst="rect">
            <a:avLst/>
          </a:prstGeom>
          <a:noFill/>
        </p:spPr>
        <p:txBody>
          <a:bodyPr wrap="square">
            <a:spAutoFit/>
          </a:bodyPr>
          <a:lstStyle/>
          <a:p>
            <a:r>
              <a:rPr lang="da-DK" sz="1200" b="0" i="0" u="none" strike="noStrike" baseline="0" dirty="0">
                <a:solidFill>
                  <a:schemeClr val="bg1"/>
                </a:solidFill>
              </a:rPr>
              <a:t>Rodari et al., 2023 /Li et al., 2019, O'Donoghue et al., 2020</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5F92D5DB-4A94-4125-BBB2-1387E6417A5D}"/>
              </a:ext>
            </a:extLst>
          </p:cNvPr>
          <p:cNvCxnSpPr>
            <a:cxnSpLocks/>
          </p:cNvCxnSpPr>
          <p:nvPr/>
        </p:nvCxnSpPr>
        <p:spPr>
          <a:xfrm>
            <a:off x="800330" y="6057454"/>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81915D16-8045-4F2D-ACAC-AC01D7D71707}"/>
              </a:ext>
            </a:extLst>
          </p:cNvPr>
          <p:cNvSpPr>
            <a:spLocks noGrp="1"/>
          </p:cNvSpPr>
          <p:nvPr>
            <p:ph type="sldNum" sz="quarter" idx="12"/>
          </p:nvPr>
        </p:nvSpPr>
        <p:spPr/>
        <p:txBody>
          <a:bodyPr/>
          <a:lstStyle/>
          <a:p>
            <a:fld id="{E85C1AD3-265B-6849-A584-27DB55E4C663}" type="slidenum">
              <a:rPr lang="en-US" smtClean="0"/>
              <a:t>58</a:t>
            </a:fld>
            <a:endParaRPr lang="en-US"/>
          </a:p>
        </p:txBody>
      </p:sp>
    </p:spTree>
    <p:extLst>
      <p:ext uri="{BB962C8B-B14F-4D97-AF65-F5344CB8AC3E}">
        <p14:creationId xmlns:p14="http://schemas.microsoft.com/office/powerpoint/2010/main" val="8257574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survey&#10;&#10;AI-generated content may be incorrect.">
            <a:extLst>
              <a:ext uri="{FF2B5EF4-FFF2-40B4-BE49-F238E27FC236}">
                <a16:creationId xmlns:a16="http://schemas.microsoft.com/office/drawing/2014/main" id="{3B09F4E7-60F4-306F-6B30-A72DA1DF94CA}"/>
              </a:ext>
            </a:extLst>
          </p:cNvPr>
          <p:cNvPicPr>
            <a:picLocks noChangeAspect="1"/>
          </p:cNvPicPr>
          <p:nvPr/>
        </p:nvPicPr>
        <p:blipFill>
          <a:blip r:embed="rId3"/>
          <a:stretch>
            <a:fillRect/>
          </a:stretch>
        </p:blipFill>
        <p:spPr>
          <a:xfrm>
            <a:off x="564751" y="1501058"/>
            <a:ext cx="8014498" cy="4169392"/>
          </a:xfrm>
          <a:prstGeom prst="rect">
            <a:avLst/>
          </a:prstGeom>
        </p:spPr>
      </p:pic>
      <p:sp>
        <p:nvSpPr>
          <p:cNvPr id="5" name="TextBox 4">
            <a:extLst>
              <a:ext uri="{FF2B5EF4-FFF2-40B4-BE49-F238E27FC236}">
                <a16:creationId xmlns:a16="http://schemas.microsoft.com/office/drawing/2014/main" id="{76B5ABD2-75D6-4E1D-9E5C-B01DE6F7E2F5}"/>
              </a:ext>
            </a:extLst>
          </p:cNvPr>
          <p:cNvSpPr txBox="1"/>
          <p:nvPr/>
        </p:nvSpPr>
        <p:spPr>
          <a:xfrm>
            <a:off x="763973" y="719568"/>
            <a:ext cx="7616054"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What Are the Obstetric Risks Associated with POI?</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07F2819-D4AE-433A-8F7C-5BBE9020D393}"/>
              </a:ext>
            </a:extLst>
          </p:cNvPr>
          <p:cNvSpPr txBox="1"/>
          <p:nvPr/>
        </p:nvSpPr>
        <p:spPr>
          <a:xfrm>
            <a:off x="708889" y="6070517"/>
            <a:ext cx="7201302" cy="276999"/>
          </a:xfrm>
          <a:prstGeom prst="rect">
            <a:avLst/>
          </a:prstGeom>
          <a:noFill/>
        </p:spPr>
        <p:txBody>
          <a:bodyPr wrap="square">
            <a:spAutoFit/>
          </a:bodyPr>
          <a:lstStyle/>
          <a:p>
            <a:r>
              <a:rPr lang="da-DK" sz="1200" b="0" i="0" u="none" strike="noStrike" baseline="0" dirty="0">
                <a:solidFill>
                  <a:schemeClr val="bg1"/>
                </a:solidFill>
              </a:rPr>
              <a:t>van der Kooi et al., 2019 / Nolan et al., 2020/ Griffiths et al., 2020/ van de Loo et al., 2019</a:t>
            </a:r>
            <a:endParaRPr lang="en-US" sz="1200" dirty="0">
              <a:solidFill>
                <a:schemeClr val="bg1"/>
              </a:solidFill>
            </a:endParaRPr>
          </a:p>
        </p:txBody>
      </p:sp>
      <p:cxnSp>
        <p:nvCxnSpPr>
          <p:cNvPr id="10" name="Straight Connector 9">
            <a:extLst>
              <a:ext uri="{FF2B5EF4-FFF2-40B4-BE49-F238E27FC236}">
                <a16:creationId xmlns:a16="http://schemas.microsoft.com/office/drawing/2014/main" id="{1DD20AB8-78E8-46C0-86DE-03E713FCB53C}"/>
              </a:ext>
            </a:extLst>
          </p:cNvPr>
          <p:cNvCxnSpPr>
            <a:cxnSpLocks/>
          </p:cNvCxnSpPr>
          <p:nvPr/>
        </p:nvCxnSpPr>
        <p:spPr>
          <a:xfrm>
            <a:off x="800330" y="6057454"/>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E3F9ECC4-303F-4785-AC99-9B8E8D445EBF}"/>
              </a:ext>
            </a:extLst>
          </p:cNvPr>
          <p:cNvSpPr>
            <a:spLocks noGrp="1"/>
          </p:cNvSpPr>
          <p:nvPr>
            <p:ph type="sldNum" sz="quarter" idx="12"/>
          </p:nvPr>
        </p:nvSpPr>
        <p:spPr/>
        <p:txBody>
          <a:bodyPr/>
          <a:lstStyle/>
          <a:p>
            <a:fld id="{E85C1AD3-265B-6849-A584-27DB55E4C663}" type="slidenum">
              <a:rPr lang="en-US" smtClean="0"/>
              <a:t>59</a:t>
            </a:fld>
            <a:endParaRPr lang="en-US"/>
          </a:p>
        </p:txBody>
      </p:sp>
    </p:spTree>
    <p:extLst>
      <p:ext uri="{BB962C8B-B14F-4D97-AF65-F5344CB8AC3E}">
        <p14:creationId xmlns:p14="http://schemas.microsoft.com/office/powerpoint/2010/main" val="328529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3CC901-D1E4-8D7D-9BF8-E30B06B9449F}"/>
              </a:ext>
            </a:extLst>
          </p:cNvPr>
          <p:cNvSpPr>
            <a:spLocks noGrp="1"/>
          </p:cNvSpPr>
          <p:nvPr>
            <p:ph idx="1"/>
          </p:nvPr>
        </p:nvSpPr>
        <p:spPr>
          <a:xfrm>
            <a:off x="666393" y="1429846"/>
            <a:ext cx="7811213" cy="4250804"/>
          </a:xfrm>
        </p:spPr>
        <p:txBody>
          <a:bodyPr>
            <a:normAutofit/>
          </a:bodyPr>
          <a:lstStyle/>
          <a:p>
            <a:r>
              <a:rPr lang="en-GB" dirty="0">
                <a:solidFill>
                  <a:schemeClr val="bg1"/>
                </a:solidFill>
                <a:latin typeface="Times New Roman" panose="02020603050405020304" pitchFamily="18" charset="0"/>
                <a:cs typeface="Times New Roman" panose="02020603050405020304" pitchFamily="18" charset="0"/>
              </a:rPr>
              <a:t> Bilateral oophorectomy has been practised at the time of hysterectomy for benign gynaecological disease.</a:t>
            </a:r>
          </a:p>
          <a:p>
            <a:pPr marL="0" indent="0">
              <a:buNone/>
            </a:pPr>
            <a:endParaRPr lang="en-GB" dirty="0">
              <a:solidFill>
                <a:schemeClr val="bg1"/>
              </a:solidFill>
              <a:latin typeface="Times New Roman" panose="02020603050405020304" pitchFamily="18" charset="0"/>
              <a:cs typeface="Times New Roman" panose="02020603050405020304" pitchFamily="18" charset="0"/>
            </a:endParaRPr>
          </a:p>
          <a:p>
            <a:r>
              <a:rPr lang="en-GB" dirty="0">
                <a:solidFill>
                  <a:schemeClr val="bg1"/>
                </a:solidFill>
                <a:latin typeface="Times New Roman" panose="02020603050405020304" pitchFamily="18" charset="0"/>
                <a:cs typeface="Times New Roman" panose="02020603050405020304" pitchFamily="18" charset="0"/>
              </a:rPr>
              <a:t>Of current concern is the rising incidence of iatrogenic POI in young cancer survivors, consequent on the increasing success of cancer therapy</a:t>
            </a:r>
          </a:p>
          <a:p>
            <a:endParaRPr lang="en-GB" dirty="0">
              <a:solidFill>
                <a:schemeClr val="bg1"/>
              </a:solidFill>
              <a:latin typeface="Times New Roman" panose="02020603050405020304" pitchFamily="18" charset="0"/>
              <a:cs typeface="Times New Roman" panose="02020603050405020304" pitchFamily="18" charset="0"/>
            </a:endParaRPr>
          </a:p>
          <a:p>
            <a:r>
              <a:rPr lang="en-GB" dirty="0">
                <a:solidFill>
                  <a:schemeClr val="bg1"/>
                </a:solidFill>
                <a:latin typeface="Times New Roman" panose="02020603050405020304" pitchFamily="18" charset="0"/>
                <a:cs typeface="Times New Roman" panose="02020603050405020304" pitchFamily="18" charset="0"/>
              </a:rPr>
              <a:t>Iatrogenic POI may also arise from the increasing use of cytotoxic agents in treatment of serious </a:t>
            </a:r>
            <a:r>
              <a:rPr lang="en-GB" dirty="0" err="1">
                <a:solidFill>
                  <a:schemeClr val="bg1"/>
                </a:solidFill>
                <a:latin typeface="Times New Roman" panose="02020603050405020304" pitchFamily="18" charset="0"/>
                <a:cs typeface="Times New Roman" panose="02020603050405020304" pitchFamily="18" charset="0"/>
              </a:rPr>
              <a:t>non_malignant</a:t>
            </a:r>
            <a:r>
              <a:rPr lang="en-GB" dirty="0">
                <a:solidFill>
                  <a:schemeClr val="bg1"/>
                </a:solidFill>
                <a:latin typeface="Times New Roman" panose="02020603050405020304" pitchFamily="18" charset="0"/>
                <a:cs typeface="Times New Roman" panose="02020603050405020304" pitchFamily="18" charset="0"/>
              </a:rPr>
              <a:t> disease, such as cyclophosphamide for systemic lupus erythematosus /stem cell transplant for haemoglobinopathies or surgery for ovarian endometriosis </a:t>
            </a:r>
          </a:p>
          <a:p>
            <a:endParaRPr lang="en-GB" dirty="0">
              <a:solidFill>
                <a:schemeClr val="bg1"/>
              </a:solidFill>
              <a:latin typeface="Times New Roman" panose="02020603050405020304" pitchFamily="18" charset="0"/>
              <a:cs typeface="Times New Roman" panose="02020603050405020304" pitchFamily="18" charset="0"/>
            </a:endParaRPr>
          </a:p>
          <a:p>
            <a:endParaRPr lang="en-GB" dirty="0">
              <a:solidFill>
                <a:schemeClr val="bg1"/>
              </a:solidFill>
              <a:latin typeface="Times New Roman" panose="02020603050405020304" pitchFamily="18" charset="0"/>
              <a:cs typeface="Times New Roman" panose="02020603050405020304" pitchFamily="18" charset="0"/>
            </a:endParaRPr>
          </a:p>
          <a:p>
            <a:pPr marL="0" indent="0">
              <a:buNone/>
            </a:pPr>
            <a:endParaRPr lang="en-US"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B1C14E4-715A-4808-8A23-044AB23BBF4A}"/>
              </a:ext>
            </a:extLst>
          </p:cNvPr>
          <p:cNvSpPr txBox="1"/>
          <p:nvPr/>
        </p:nvSpPr>
        <p:spPr>
          <a:xfrm>
            <a:off x="762000" y="723162"/>
            <a:ext cx="4572000" cy="523220"/>
          </a:xfrm>
          <a:prstGeom prst="rect">
            <a:avLst/>
          </a:prstGeom>
          <a:noFill/>
        </p:spPr>
        <p:txBody>
          <a:bodyPr wrap="square">
            <a:spAutoFit/>
          </a:bodyPr>
          <a:lstStyle/>
          <a:p>
            <a:r>
              <a:rPr lang="en-GB" sz="2800" b="1" dirty="0">
                <a:solidFill>
                  <a:srgbClr val="FFFF00"/>
                </a:solidFill>
                <a:latin typeface="Times New Roman" panose="02020603050405020304" pitchFamily="18" charset="0"/>
                <a:cs typeface="Times New Roman" panose="02020603050405020304" pitchFamily="18" charset="0"/>
              </a:rPr>
              <a:t>Iatrogenic POI</a:t>
            </a:r>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E3E6274-BC66-4E74-8736-B61C0F883B41}"/>
              </a:ext>
            </a:extLst>
          </p:cNvPr>
          <p:cNvSpPr txBox="1"/>
          <p:nvPr/>
        </p:nvSpPr>
        <p:spPr>
          <a:xfrm>
            <a:off x="809895" y="5693713"/>
            <a:ext cx="6544491" cy="461665"/>
          </a:xfrm>
          <a:prstGeom prst="rect">
            <a:avLst/>
          </a:prstGeom>
          <a:noFill/>
        </p:spPr>
        <p:txBody>
          <a:bodyPr wrap="square">
            <a:spAutoFit/>
          </a:bodyPr>
          <a:lstStyle/>
          <a:p>
            <a:r>
              <a:rPr lang="da-DK" sz="1200" b="0" i="0" u="none" strike="noStrike" baseline="0" dirty="0">
                <a:solidFill>
                  <a:schemeClr val="bg1"/>
                </a:solidFill>
              </a:rPr>
              <a:t>Erickson et al., 2022  / Rocca et al., 2023  / Coccia et al., 2011  / Huong et al., 2002, Katsifis and Tzioufas, 2004 / Rahal et al., 2018</a:t>
            </a:r>
            <a:endParaRPr lang="en-US" sz="1200" dirty="0">
              <a:solidFill>
                <a:schemeClr val="bg1"/>
              </a:solidFill>
            </a:endParaRPr>
          </a:p>
        </p:txBody>
      </p:sp>
      <p:cxnSp>
        <p:nvCxnSpPr>
          <p:cNvPr id="6" name="Straight Connector 5">
            <a:extLst>
              <a:ext uri="{FF2B5EF4-FFF2-40B4-BE49-F238E27FC236}">
                <a16:creationId xmlns:a16="http://schemas.microsoft.com/office/drawing/2014/main" id="{06BE92B2-4336-4F96-9B30-893098294E64}"/>
              </a:ext>
            </a:extLst>
          </p:cNvPr>
          <p:cNvCxnSpPr>
            <a:cxnSpLocks/>
          </p:cNvCxnSpPr>
          <p:nvPr/>
        </p:nvCxnSpPr>
        <p:spPr>
          <a:xfrm>
            <a:off x="901336" y="568065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AB958ED2-90F7-4AB8-8AFA-3DC9757EFDB7}"/>
              </a:ext>
            </a:extLst>
          </p:cNvPr>
          <p:cNvSpPr>
            <a:spLocks noGrp="1"/>
          </p:cNvSpPr>
          <p:nvPr>
            <p:ph type="sldNum" sz="quarter" idx="12"/>
          </p:nvPr>
        </p:nvSpPr>
        <p:spPr/>
        <p:txBody>
          <a:bodyPr/>
          <a:lstStyle/>
          <a:p>
            <a:fld id="{E85C1AD3-265B-6849-A584-27DB55E4C663}" type="slidenum">
              <a:rPr lang="en-US" smtClean="0"/>
              <a:t>6</a:t>
            </a:fld>
            <a:endParaRPr lang="en-US"/>
          </a:p>
        </p:txBody>
      </p:sp>
    </p:spTree>
    <p:extLst>
      <p:ext uri="{BB962C8B-B14F-4D97-AF65-F5344CB8AC3E}">
        <p14:creationId xmlns:p14="http://schemas.microsoft.com/office/powerpoint/2010/main" val="30959823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medical information&#10;&#10;AI-generated content may be incorrect.">
            <a:extLst>
              <a:ext uri="{FF2B5EF4-FFF2-40B4-BE49-F238E27FC236}">
                <a16:creationId xmlns:a16="http://schemas.microsoft.com/office/drawing/2014/main" id="{E1F78CF8-3949-45D7-5A26-194E46C345E5}"/>
              </a:ext>
            </a:extLst>
          </p:cNvPr>
          <p:cNvPicPr>
            <a:picLocks noChangeAspect="1"/>
          </p:cNvPicPr>
          <p:nvPr/>
        </p:nvPicPr>
        <p:blipFill>
          <a:blip r:embed="rId3"/>
          <a:stretch>
            <a:fillRect/>
          </a:stretch>
        </p:blipFill>
        <p:spPr>
          <a:xfrm>
            <a:off x="772752" y="1365902"/>
            <a:ext cx="7598495" cy="4534404"/>
          </a:xfrm>
          <a:prstGeom prst="rect">
            <a:avLst/>
          </a:prstGeom>
        </p:spPr>
      </p:pic>
      <p:sp>
        <p:nvSpPr>
          <p:cNvPr id="5" name="TextBox 4">
            <a:extLst>
              <a:ext uri="{FF2B5EF4-FFF2-40B4-BE49-F238E27FC236}">
                <a16:creationId xmlns:a16="http://schemas.microsoft.com/office/drawing/2014/main" id="{9F4B2886-5FBD-440F-A42A-84273E736126}"/>
              </a:ext>
            </a:extLst>
          </p:cNvPr>
          <p:cNvSpPr txBox="1"/>
          <p:nvPr/>
        </p:nvSpPr>
        <p:spPr>
          <a:xfrm>
            <a:off x="875211" y="473350"/>
            <a:ext cx="7210698" cy="892552"/>
          </a:xfrm>
          <a:prstGeom prst="rect">
            <a:avLst/>
          </a:prstGeom>
          <a:noFill/>
        </p:spPr>
        <p:txBody>
          <a:bodyPr wrap="square">
            <a:spAutoFit/>
          </a:bodyPr>
          <a:lstStyle/>
          <a:p>
            <a:pPr algn="ctr"/>
            <a:r>
              <a:rPr lang="en-GB" sz="2400" b="1" dirty="0">
                <a:solidFill>
                  <a:srgbClr val="FFFF00"/>
                </a:solidFill>
                <a:latin typeface="Times New Roman" panose="02020603050405020304" pitchFamily="18" charset="0"/>
                <a:cs typeface="Times New Roman" panose="02020603050405020304" pitchFamily="18" charset="0"/>
              </a:rPr>
              <a:t> </a:t>
            </a:r>
            <a:r>
              <a:rPr lang="en-GB" sz="2600" b="1" dirty="0">
                <a:solidFill>
                  <a:srgbClr val="FFFF00"/>
                </a:solidFill>
                <a:latin typeface="Times New Roman" panose="02020603050405020304" pitchFamily="18" charset="0"/>
                <a:cs typeface="Times New Roman" panose="02020603050405020304" pitchFamily="18" charset="0"/>
              </a:rPr>
              <a:t>How Should Fitness for Pregnancy Be Assessed in Women with POI?</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5C599EB-9B78-4A6B-BEE2-FB4ED0703FC4}"/>
              </a:ext>
            </a:extLst>
          </p:cNvPr>
          <p:cNvSpPr txBox="1"/>
          <p:nvPr/>
        </p:nvSpPr>
        <p:spPr>
          <a:xfrm>
            <a:off x="708889" y="5861433"/>
            <a:ext cx="7201302" cy="276999"/>
          </a:xfrm>
          <a:prstGeom prst="rect">
            <a:avLst/>
          </a:prstGeom>
          <a:noFill/>
        </p:spPr>
        <p:txBody>
          <a:bodyPr wrap="square">
            <a:spAutoFit/>
          </a:bodyPr>
          <a:lstStyle/>
          <a:p>
            <a:r>
              <a:rPr lang="da-DK" sz="1200" b="0" i="0" u="none" strike="noStrike" baseline="0" dirty="0">
                <a:solidFill>
                  <a:schemeClr val="bg1"/>
                </a:solidFill>
              </a:rPr>
              <a:t>Bachelot et al., 2017, Fraison et al., 2019, Cambray et al., 2023/Cambray et al., 2023</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302C83F8-2395-4579-8FD4-9364E1A3B003}"/>
              </a:ext>
            </a:extLst>
          </p:cNvPr>
          <p:cNvCxnSpPr>
            <a:cxnSpLocks/>
          </p:cNvCxnSpPr>
          <p:nvPr/>
        </p:nvCxnSpPr>
        <p:spPr>
          <a:xfrm>
            <a:off x="800330" y="584837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34E78324-FA41-4429-88BD-6780C0968986}"/>
              </a:ext>
            </a:extLst>
          </p:cNvPr>
          <p:cNvSpPr>
            <a:spLocks noGrp="1"/>
          </p:cNvSpPr>
          <p:nvPr>
            <p:ph type="sldNum" sz="quarter" idx="12"/>
          </p:nvPr>
        </p:nvSpPr>
        <p:spPr/>
        <p:txBody>
          <a:bodyPr/>
          <a:lstStyle/>
          <a:p>
            <a:fld id="{E85C1AD3-265B-6849-A584-27DB55E4C663}" type="slidenum">
              <a:rPr lang="en-US" smtClean="0"/>
              <a:t>60</a:t>
            </a:fld>
            <a:endParaRPr lang="en-US"/>
          </a:p>
        </p:txBody>
      </p:sp>
    </p:spTree>
    <p:extLst>
      <p:ext uri="{BB962C8B-B14F-4D97-AF65-F5344CB8AC3E}">
        <p14:creationId xmlns:p14="http://schemas.microsoft.com/office/powerpoint/2010/main" val="35649516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5540CC-CC33-EC46-379F-1325BA5A509E}"/>
              </a:ext>
            </a:extLst>
          </p:cNvPr>
          <p:cNvPicPr>
            <a:picLocks noChangeAspect="1"/>
          </p:cNvPicPr>
          <p:nvPr/>
        </p:nvPicPr>
        <p:blipFill>
          <a:blip r:embed="rId2"/>
          <a:stretch>
            <a:fillRect/>
          </a:stretch>
        </p:blipFill>
        <p:spPr>
          <a:xfrm>
            <a:off x="488303" y="1354852"/>
            <a:ext cx="8167394" cy="4576057"/>
          </a:xfrm>
          <a:prstGeom prst="rect">
            <a:avLst/>
          </a:prstGeom>
        </p:spPr>
      </p:pic>
      <p:sp>
        <p:nvSpPr>
          <p:cNvPr id="5" name="TextBox 4">
            <a:extLst>
              <a:ext uri="{FF2B5EF4-FFF2-40B4-BE49-F238E27FC236}">
                <a16:creationId xmlns:a16="http://schemas.microsoft.com/office/drawing/2014/main" id="{2429222F-38D7-4392-BA18-CA6AB68CE67C}"/>
              </a:ext>
            </a:extLst>
          </p:cNvPr>
          <p:cNvSpPr txBox="1"/>
          <p:nvPr/>
        </p:nvSpPr>
        <p:spPr>
          <a:xfrm>
            <a:off x="914400" y="739337"/>
            <a:ext cx="7524206" cy="492443"/>
          </a:xfrm>
          <a:prstGeom prst="rect">
            <a:avLst/>
          </a:prstGeom>
          <a:noFill/>
        </p:spPr>
        <p:txBody>
          <a:bodyPr wrap="square">
            <a:spAutoFit/>
          </a:bodyPr>
          <a:lstStyle/>
          <a:p>
            <a:pPr algn="ctr"/>
            <a:r>
              <a:rPr lang="en-GB" sz="2600" b="1" dirty="0">
                <a:solidFill>
                  <a:srgbClr val="FFFF00"/>
                </a:solidFill>
                <a:latin typeface="Times New Roman" panose="02020603050405020304" pitchFamily="18" charset="0"/>
                <a:cs typeface="Times New Roman" panose="02020603050405020304" pitchFamily="18" charset="0"/>
              </a:rPr>
              <a:t>Summary– Assessing Fitness For Pregnancy In POI</a:t>
            </a:r>
            <a:endParaRPr lang="en-US" sz="2600" b="1"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706C6403-A0EC-4B62-B850-F1DE81083718}"/>
              </a:ext>
            </a:extLst>
          </p:cNvPr>
          <p:cNvSpPr>
            <a:spLocks noGrp="1"/>
          </p:cNvSpPr>
          <p:nvPr>
            <p:ph type="sldNum" sz="quarter" idx="12"/>
          </p:nvPr>
        </p:nvSpPr>
        <p:spPr/>
        <p:txBody>
          <a:bodyPr/>
          <a:lstStyle/>
          <a:p>
            <a:fld id="{E85C1AD3-265B-6849-A584-27DB55E4C663}" type="slidenum">
              <a:rPr lang="en-US" smtClean="0"/>
              <a:t>61</a:t>
            </a:fld>
            <a:endParaRPr lang="en-US"/>
          </a:p>
        </p:txBody>
      </p:sp>
    </p:spTree>
    <p:extLst>
      <p:ext uri="{BB962C8B-B14F-4D97-AF65-F5344CB8AC3E}">
        <p14:creationId xmlns:p14="http://schemas.microsoft.com/office/powerpoint/2010/main" val="22335427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OI">
            <a:hlinkClick r:id="" action="ppaction://media"/>
            <a:extLst>
              <a:ext uri="{FF2B5EF4-FFF2-40B4-BE49-F238E27FC236}">
                <a16:creationId xmlns:a16="http://schemas.microsoft.com/office/drawing/2014/main" id="{22395C4D-F096-43FB-A21D-E4B07DFBB9D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
        <p:nvSpPr>
          <p:cNvPr id="2" name="Slide Number Placeholder 1">
            <a:extLst>
              <a:ext uri="{FF2B5EF4-FFF2-40B4-BE49-F238E27FC236}">
                <a16:creationId xmlns:a16="http://schemas.microsoft.com/office/drawing/2014/main" id="{113DDF0D-9E3B-4D4E-9B99-D93728241745}"/>
              </a:ext>
            </a:extLst>
          </p:cNvPr>
          <p:cNvSpPr>
            <a:spLocks noGrp="1"/>
          </p:cNvSpPr>
          <p:nvPr>
            <p:ph type="sldNum" sz="quarter" idx="12"/>
          </p:nvPr>
        </p:nvSpPr>
        <p:spPr/>
        <p:txBody>
          <a:bodyPr/>
          <a:lstStyle/>
          <a:p>
            <a:fld id="{E85C1AD3-265B-6849-A584-27DB55E4C663}" type="slidenum">
              <a:rPr lang="en-US" smtClean="0"/>
              <a:t>62</a:t>
            </a:fld>
            <a:endParaRPr lang="en-US"/>
          </a:p>
        </p:txBody>
      </p:sp>
    </p:spTree>
    <p:extLst>
      <p:ext uri="{BB962C8B-B14F-4D97-AF65-F5344CB8AC3E}">
        <p14:creationId xmlns:p14="http://schemas.microsoft.com/office/powerpoint/2010/main" val="2614144167"/>
      </p:ext>
    </p:extLst>
  </p:cSld>
  <p:clrMapOvr>
    <a:masterClrMapping/>
  </p:clrMapOvr>
  <mc:AlternateContent xmlns:mc="http://schemas.openxmlformats.org/markup-compatibility/2006" xmlns:p14="http://schemas.microsoft.com/office/powerpoint/2010/main">
    <mc:Choice Requires="p14">
      <p:transition p14:dur="0" advClick="0" advTm="50"/>
    </mc:Choice>
    <mc:Fallback xmlns="">
      <p:transition advClick="0" advTm="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6B020B-AF0C-4DC8-B56E-97DBE5CBC36D}"/>
              </a:ext>
            </a:extLst>
          </p:cNvPr>
          <p:cNvPicPr>
            <a:picLocks noChangeAspect="1"/>
          </p:cNvPicPr>
          <p:nvPr/>
        </p:nvPicPr>
        <p:blipFill>
          <a:blip r:embed="rId2"/>
          <a:stretch>
            <a:fillRect/>
          </a:stretch>
        </p:blipFill>
        <p:spPr>
          <a:xfrm>
            <a:off x="0" y="829631"/>
            <a:ext cx="9144000" cy="5198737"/>
          </a:xfrm>
          <a:prstGeom prst="rect">
            <a:avLst/>
          </a:prstGeom>
        </p:spPr>
      </p:pic>
      <p:sp>
        <p:nvSpPr>
          <p:cNvPr id="2" name="Slide Number Placeholder 1">
            <a:extLst>
              <a:ext uri="{FF2B5EF4-FFF2-40B4-BE49-F238E27FC236}">
                <a16:creationId xmlns:a16="http://schemas.microsoft.com/office/drawing/2014/main" id="{1CAD7286-97FA-416B-A315-593AEB8A940E}"/>
              </a:ext>
            </a:extLst>
          </p:cNvPr>
          <p:cNvSpPr>
            <a:spLocks noGrp="1"/>
          </p:cNvSpPr>
          <p:nvPr>
            <p:ph type="sldNum" sz="quarter" idx="12"/>
          </p:nvPr>
        </p:nvSpPr>
        <p:spPr/>
        <p:txBody>
          <a:bodyPr/>
          <a:lstStyle/>
          <a:p>
            <a:fld id="{E85C1AD3-265B-6849-A584-27DB55E4C663}" type="slidenum">
              <a:rPr lang="en-US" smtClean="0"/>
              <a:t>63</a:t>
            </a:fld>
            <a:endParaRPr lang="en-US"/>
          </a:p>
        </p:txBody>
      </p:sp>
    </p:spTree>
    <p:extLst>
      <p:ext uri="{BB962C8B-B14F-4D97-AF65-F5344CB8AC3E}">
        <p14:creationId xmlns:p14="http://schemas.microsoft.com/office/powerpoint/2010/main" val="226051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D531280-3938-A55D-1D2C-648BABFA4F0A}"/>
              </a:ext>
            </a:extLst>
          </p:cNvPr>
          <p:cNvSpPr>
            <a:spLocks noGrp="1"/>
          </p:cNvSpPr>
          <p:nvPr>
            <p:ph idx="1"/>
          </p:nvPr>
        </p:nvSpPr>
        <p:spPr>
          <a:xfrm>
            <a:off x="765921" y="986482"/>
            <a:ext cx="7580073" cy="4264788"/>
          </a:xfrm>
        </p:spPr>
        <p:txBody>
          <a:bodyPr>
            <a:normAutofit/>
          </a:bodyPr>
          <a:lstStyle/>
          <a:p>
            <a:pPr marL="0" indent="0">
              <a:buNone/>
            </a:pPr>
            <a:r>
              <a:rPr lang="en-GB" sz="2000" b="1" dirty="0">
                <a:solidFill>
                  <a:srgbClr val="FF9933"/>
                </a:solidFill>
                <a:latin typeface="Times New Roman" panose="02020603050405020304" pitchFamily="18" charset="0"/>
                <a:cs typeface="Times New Roman" panose="02020603050405020304" pitchFamily="18" charset="0"/>
              </a:rPr>
              <a:t>.Genetic</a:t>
            </a:r>
          </a:p>
          <a:p>
            <a:pPr marL="0" indent="0">
              <a:buNone/>
            </a:pPr>
            <a:r>
              <a:rPr lang="en-GB" sz="2000" dirty="0">
                <a:solidFill>
                  <a:schemeClr val="bg1"/>
                </a:solidFill>
                <a:latin typeface="Times New Roman" panose="02020603050405020304" pitchFamily="18" charset="0"/>
                <a:cs typeface="Times New Roman" panose="02020603050405020304" pitchFamily="18" charset="0"/>
              </a:rPr>
              <a:t>Specific chromosomal abnormalities and genetic variants are associated with an increased risk of POI</a:t>
            </a:r>
          </a:p>
          <a:p>
            <a:pPr marL="0" indent="0">
              <a:buNone/>
            </a:pPr>
            <a:endParaRPr lang="en-GB" sz="2000" dirty="0">
              <a:solidFill>
                <a:schemeClr val="bg1"/>
              </a:solidFill>
              <a:latin typeface="Times New Roman" panose="02020603050405020304" pitchFamily="18" charset="0"/>
              <a:cs typeface="Times New Roman" panose="02020603050405020304" pitchFamily="18" charset="0"/>
            </a:endParaRPr>
          </a:p>
          <a:p>
            <a:pPr marL="0" indent="0">
              <a:buNone/>
            </a:pPr>
            <a:r>
              <a:rPr lang="en-GB" sz="2000" b="1" dirty="0">
                <a:solidFill>
                  <a:srgbClr val="FF9933"/>
                </a:solidFill>
                <a:latin typeface="Times New Roman" panose="02020603050405020304" pitchFamily="18" charset="0"/>
                <a:cs typeface="Times New Roman" panose="02020603050405020304" pitchFamily="18" charset="0"/>
              </a:rPr>
              <a:t>.Family history and demographic factors</a:t>
            </a:r>
          </a:p>
          <a:p>
            <a:pPr marL="0" indent="0">
              <a:buNone/>
            </a:pPr>
            <a:r>
              <a:rPr lang="en-GB" sz="2000" dirty="0">
                <a:solidFill>
                  <a:schemeClr val="bg1"/>
                </a:solidFill>
                <a:latin typeface="Times New Roman" panose="02020603050405020304" pitchFamily="18" charset="0"/>
                <a:cs typeface="Times New Roman" panose="02020603050405020304" pitchFamily="18" charset="0"/>
              </a:rPr>
              <a:t>Multiple studies have identified family history as a strong predictor of the age at menopause</a:t>
            </a:r>
          </a:p>
          <a:p>
            <a:pPr marL="0" indent="0">
              <a:buNone/>
            </a:pPr>
            <a:endParaRPr lang="en-GB" sz="2000" dirty="0">
              <a:solidFill>
                <a:schemeClr val="bg1"/>
              </a:solidFill>
              <a:latin typeface="Times New Roman" panose="02020603050405020304" pitchFamily="18" charset="0"/>
              <a:cs typeface="Times New Roman" panose="02020603050405020304" pitchFamily="18" charset="0"/>
            </a:endParaRPr>
          </a:p>
          <a:p>
            <a:pPr marL="0" indent="0">
              <a:buNone/>
            </a:pPr>
            <a:r>
              <a:rPr lang="en-GB" sz="2000" b="1" dirty="0">
                <a:solidFill>
                  <a:srgbClr val="FF9933"/>
                </a:solidFill>
                <a:latin typeface="Times New Roman" panose="02020603050405020304" pitchFamily="18" charset="0"/>
                <a:cs typeface="Times New Roman" panose="02020603050405020304" pitchFamily="18" charset="0"/>
              </a:rPr>
              <a:t>.Ethnicity</a:t>
            </a:r>
          </a:p>
          <a:p>
            <a:pPr marL="0" indent="0">
              <a:buNone/>
            </a:pPr>
            <a:r>
              <a:rPr lang="en-GB" sz="2000" dirty="0">
                <a:solidFill>
                  <a:schemeClr val="bg1"/>
                </a:solidFill>
                <a:latin typeface="Times New Roman" panose="02020603050405020304" pitchFamily="18" charset="0"/>
                <a:cs typeface="Times New Roman" panose="02020603050405020304" pitchFamily="18" charset="0"/>
              </a:rPr>
              <a:t>Usual age at menopause presents with a geographical variation as described previously, with the lower age in African, Asian, Latin American, and Middle Eastern countries</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62763CB-76E3-4032-9043-63446815548F}"/>
              </a:ext>
            </a:extLst>
          </p:cNvPr>
          <p:cNvSpPr txBox="1"/>
          <p:nvPr/>
        </p:nvSpPr>
        <p:spPr>
          <a:xfrm>
            <a:off x="798006" y="448616"/>
            <a:ext cx="4572000" cy="523220"/>
          </a:xfrm>
          <a:prstGeom prst="rect">
            <a:avLst/>
          </a:prstGeom>
          <a:noFill/>
        </p:spPr>
        <p:txBody>
          <a:bodyPr wrap="square">
            <a:spAutoFit/>
          </a:bodyPr>
          <a:lstStyle/>
          <a:p>
            <a:r>
              <a:rPr lang="en-GB" sz="2800" b="1" dirty="0">
                <a:solidFill>
                  <a:srgbClr val="FFFF00"/>
                </a:solidFill>
                <a:latin typeface="Times New Roman" panose="02020603050405020304" pitchFamily="18" charset="0"/>
                <a:cs typeface="Times New Roman" panose="02020603050405020304" pitchFamily="18" charset="0"/>
              </a:rPr>
              <a:t>Risk Factors for POI</a:t>
            </a:r>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1F00253-E376-446E-8D13-43F5ED764789}"/>
              </a:ext>
            </a:extLst>
          </p:cNvPr>
          <p:cNvSpPr txBox="1"/>
          <p:nvPr/>
        </p:nvSpPr>
        <p:spPr>
          <a:xfrm>
            <a:off x="809895" y="5693713"/>
            <a:ext cx="6544491" cy="276999"/>
          </a:xfrm>
          <a:prstGeom prst="rect">
            <a:avLst/>
          </a:prstGeom>
          <a:noFill/>
        </p:spPr>
        <p:txBody>
          <a:bodyPr wrap="square">
            <a:spAutoFit/>
          </a:bodyPr>
          <a:lstStyle/>
          <a:p>
            <a:r>
              <a:rPr lang="da-DK" sz="1200" b="0" i="0" u="none" strike="noStrike" baseline="0" dirty="0">
                <a:solidFill>
                  <a:schemeClr val="bg1"/>
                </a:solidFill>
              </a:rPr>
              <a:t>Silven et al., 2023 / Giri and Vincent, 2020 / Verrilli et al., 2023 / Luborsky et al., 2003</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87CE57CC-005F-4186-89C9-B8B9908B57DF}"/>
              </a:ext>
            </a:extLst>
          </p:cNvPr>
          <p:cNvCxnSpPr>
            <a:cxnSpLocks/>
          </p:cNvCxnSpPr>
          <p:nvPr/>
        </p:nvCxnSpPr>
        <p:spPr>
          <a:xfrm>
            <a:off x="901336" y="568065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AC788D32-D7DD-47BC-B2C3-3BE33E4751B1}"/>
              </a:ext>
            </a:extLst>
          </p:cNvPr>
          <p:cNvSpPr>
            <a:spLocks noGrp="1"/>
          </p:cNvSpPr>
          <p:nvPr>
            <p:ph type="sldNum" sz="quarter" idx="12"/>
          </p:nvPr>
        </p:nvSpPr>
        <p:spPr/>
        <p:txBody>
          <a:bodyPr/>
          <a:lstStyle/>
          <a:p>
            <a:fld id="{E85C1AD3-265B-6849-A584-27DB55E4C663}" type="slidenum">
              <a:rPr lang="en-US" smtClean="0"/>
              <a:t>7</a:t>
            </a:fld>
            <a:endParaRPr lang="en-US"/>
          </a:p>
        </p:txBody>
      </p:sp>
    </p:spTree>
    <p:extLst>
      <p:ext uri="{BB962C8B-B14F-4D97-AF65-F5344CB8AC3E}">
        <p14:creationId xmlns:p14="http://schemas.microsoft.com/office/powerpoint/2010/main" val="972838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0363-E11F-440E-B5E1-B7AD675FA361}"/>
              </a:ext>
            </a:extLst>
          </p:cNvPr>
          <p:cNvSpPr>
            <a:spLocks noGrp="1"/>
          </p:cNvSpPr>
          <p:nvPr>
            <p:ph type="title"/>
          </p:nvPr>
        </p:nvSpPr>
        <p:spPr>
          <a:xfrm>
            <a:off x="-3397827" y="-4353114"/>
            <a:ext cx="6795654" cy="1808018"/>
          </a:xfrm>
        </p:spPr>
        <p:txBody>
          <a:bodyPr>
            <a:normAutofit/>
          </a:bodyPr>
          <a:lstStyle/>
          <a:p>
            <a:r>
              <a:rPr lang="en-US" dirty="0"/>
              <a:t> </a:t>
            </a:r>
            <a:r>
              <a:rPr lang="en-GB" dirty="0"/>
              <a:t>Early life factors</a:t>
            </a:r>
            <a:br>
              <a:rPr lang="en-GB" dirty="0"/>
            </a:br>
            <a:endParaRPr lang="en-US" dirty="0"/>
          </a:p>
        </p:txBody>
      </p:sp>
      <p:pic>
        <p:nvPicPr>
          <p:cNvPr id="4" name="Picture 3">
            <a:extLst>
              <a:ext uri="{FF2B5EF4-FFF2-40B4-BE49-F238E27FC236}">
                <a16:creationId xmlns:a16="http://schemas.microsoft.com/office/drawing/2014/main" id="{B82602AE-C66D-703B-B1EC-D47FB64EB630}"/>
              </a:ext>
            </a:extLst>
          </p:cNvPr>
          <p:cNvPicPr>
            <a:picLocks noChangeAspect="1"/>
          </p:cNvPicPr>
          <p:nvPr/>
        </p:nvPicPr>
        <p:blipFill>
          <a:blip r:embed="rId3"/>
          <a:stretch>
            <a:fillRect/>
          </a:stretch>
        </p:blipFill>
        <p:spPr>
          <a:xfrm>
            <a:off x="6145490" y="5781519"/>
            <a:ext cx="83419" cy="118049"/>
          </a:xfrm>
          <a:prstGeom prst="rect">
            <a:avLst/>
          </a:prstGeom>
        </p:spPr>
      </p:pic>
      <p:sp>
        <p:nvSpPr>
          <p:cNvPr id="6" name="TextBox 5">
            <a:extLst>
              <a:ext uri="{FF2B5EF4-FFF2-40B4-BE49-F238E27FC236}">
                <a16:creationId xmlns:a16="http://schemas.microsoft.com/office/drawing/2014/main" id="{D870FAB8-2450-4033-BBCB-E609A080087F}"/>
              </a:ext>
            </a:extLst>
          </p:cNvPr>
          <p:cNvSpPr txBox="1"/>
          <p:nvPr/>
        </p:nvSpPr>
        <p:spPr>
          <a:xfrm>
            <a:off x="523874" y="335845"/>
            <a:ext cx="7934325" cy="5324535"/>
          </a:xfrm>
          <a:prstGeom prst="rect">
            <a:avLst/>
          </a:prstGeom>
          <a:noFill/>
        </p:spPr>
        <p:txBody>
          <a:bodyPr wrap="square">
            <a:spAutoFit/>
          </a:bodyPr>
          <a:lstStyle/>
          <a:p>
            <a:pPr marL="0" indent="0">
              <a:buNone/>
            </a:pPr>
            <a:r>
              <a:rPr lang="en-GB" sz="2000" b="1" dirty="0">
                <a:solidFill>
                  <a:srgbClr val="FF9933"/>
                </a:solidFill>
                <a:latin typeface="Times New Roman" panose="02020603050405020304" pitchFamily="18" charset="0"/>
                <a:cs typeface="Times New Roman" panose="02020603050405020304" pitchFamily="18" charset="0"/>
              </a:rPr>
              <a:t>Early life Factors</a:t>
            </a:r>
          </a:p>
          <a:p>
            <a:endParaRPr lang="en-GB" b="1"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Large cohort studies suggest a link between early life factors and the age of onset of natural menopause but data specific to POI is lacking.</a:t>
            </a:r>
          </a:p>
          <a:p>
            <a:endParaRPr lang="en-GB" sz="1600"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Women whose mothers smoked during pregnancy had 24% higher odds for early menopause as compared to women whose mothers did not smoke.</a:t>
            </a:r>
          </a:p>
          <a:p>
            <a:endParaRPr lang="en-GB" sz="1600" b="1"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Twin registry data indicated a higher prevalence of POI and early menopause in twins compared with the general population.</a:t>
            </a:r>
          </a:p>
          <a:p>
            <a:endParaRPr lang="en-GB" sz="1600"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One small study observed an increased prevalence of POI in those born at gestation&lt;37 weeks compared with controls</a:t>
            </a:r>
          </a:p>
          <a:p>
            <a:endParaRPr lang="en-GB" sz="1600"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Neonatal and early childhood factors which have been associated with an earlier age at menopause Lower early childhood socioeconomic</a:t>
            </a:r>
          </a:p>
          <a:p>
            <a:endParaRPr lang="en-GB" sz="1600" dirty="0">
              <a:solidFill>
                <a:schemeClr val="bg1"/>
              </a:solidFill>
              <a:latin typeface="Times New Roman" panose="02020603050405020304" pitchFamily="18" charset="0"/>
              <a:cs typeface="Times New Roman" panose="02020603050405020304" pitchFamily="18" charset="0"/>
            </a:endParaRPr>
          </a:p>
          <a:p>
            <a:r>
              <a:rPr lang="en-GB" sz="1600" dirty="0">
                <a:solidFill>
                  <a:schemeClr val="bg1"/>
                </a:solidFill>
                <a:latin typeface="Times New Roman" panose="02020603050405020304" pitchFamily="18" charset="0"/>
                <a:cs typeface="Times New Roman" panose="02020603050405020304" pitchFamily="18" charset="0"/>
              </a:rPr>
              <a:t>Longer duration of breastfeeding was associated with a lower risk of early menopause in the Nurses’ Health Study II cohort study </a:t>
            </a:r>
          </a:p>
          <a:p>
            <a:pPr marL="0" indent="0">
              <a:buNone/>
            </a:pPr>
            <a:endParaRPr lang="en-GB" sz="1600" dirty="0">
              <a:solidFill>
                <a:schemeClr val="bg1"/>
              </a:solidFill>
              <a:latin typeface="Times New Roman" panose="02020603050405020304" pitchFamily="18" charset="0"/>
              <a:cs typeface="Times New Roman" panose="02020603050405020304" pitchFamily="18" charset="0"/>
            </a:endParaRPr>
          </a:p>
          <a:p>
            <a:pPr marL="0" indent="0">
              <a:buNone/>
            </a:pPr>
            <a:r>
              <a:rPr lang="en-GB" sz="1600" dirty="0">
                <a:solidFill>
                  <a:schemeClr val="bg1"/>
                </a:solidFill>
                <a:latin typeface="Times New Roman" panose="02020603050405020304" pitchFamily="18" charset="0"/>
                <a:cs typeface="Times New Roman" panose="02020603050405020304" pitchFamily="18" charset="0"/>
              </a:rPr>
              <a:t>Adverse parenting or childhood experiences were associated with an earlier age at menopause</a:t>
            </a:r>
            <a:endParaRPr lang="en-US" sz="1100" dirty="0">
              <a:solidFill>
                <a:schemeClr val="bg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7EC29AB-9409-488E-8C09-91F10270C1F1}"/>
              </a:ext>
            </a:extLst>
          </p:cNvPr>
          <p:cNvSpPr txBox="1"/>
          <p:nvPr/>
        </p:nvSpPr>
        <p:spPr>
          <a:xfrm>
            <a:off x="649475" y="5934343"/>
            <a:ext cx="6544491" cy="276999"/>
          </a:xfrm>
          <a:prstGeom prst="rect">
            <a:avLst/>
          </a:prstGeom>
          <a:noFill/>
        </p:spPr>
        <p:txBody>
          <a:bodyPr wrap="square">
            <a:spAutoFit/>
          </a:bodyPr>
          <a:lstStyle/>
          <a:p>
            <a:r>
              <a:rPr lang="it-IT" sz="1200" b="0" i="0" u="none" strike="noStrike" baseline="0" dirty="0">
                <a:solidFill>
                  <a:schemeClr val="bg1"/>
                </a:solidFill>
              </a:rPr>
              <a:t>Peycheva et al., 2022 / Sadrzadeh et al., 2017 / Giri and Vincent, 2020</a:t>
            </a:r>
            <a:endParaRPr lang="en-US" sz="1200" dirty="0">
              <a:solidFill>
                <a:schemeClr val="bg1"/>
              </a:solidFill>
            </a:endParaRPr>
          </a:p>
        </p:txBody>
      </p:sp>
      <p:cxnSp>
        <p:nvCxnSpPr>
          <p:cNvPr id="7" name="Straight Connector 6">
            <a:extLst>
              <a:ext uri="{FF2B5EF4-FFF2-40B4-BE49-F238E27FC236}">
                <a16:creationId xmlns:a16="http://schemas.microsoft.com/office/drawing/2014/main" id="{4908338B-92BD-49D6-91A0-0C64AF822898}"/>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3" name="Slide Number Placeholder 2">
            <a:extLst>
              <a:ext uri="{FF2B5EF4-FFF2-40B4-BE49-F238E27FC236}">
                <a16:creationId xmlns:a16="http://schemas.microsoft.com/office/drawing/2014/main" id="{082C2932-81C7-4974-843B-DD63179A0AB4}"/>
              </a:ext>
            </a:extLst>
          </p:cNvPr>
          <p:cNvSpPr>
            <a:spLocks noGrp="1"/>
          </p:cNvSpPr>
          <p:nvPr>
            <p:ph type="sldNum" sz="quarter" idx="12"/>
          </p:nvPr>
        </p:nvSpPr>
        <p:spPr/>
        <p:txBody>
          <a:bodyPr/>
          <a:lstStyle/>
          <a:p>
            <a:fld id="{E85C1AD3-265B-6849-A584-27DB55E4C663}" type="slidenum">
              <a:rPr lang="en-US" smtClean="0"/>
              <a:t>8</a:t>
            </a:fld>
            <a:endParaRPr lang="en-US"/>
          </a:p>
        </p:txBody>
      </p:sp>
    </p:spTree>
    <p:extLst>
      <p:ext uri="{BB962C8B-B14F-4D97-AF65-F5344CB8AC3E}">
        <p14:creationId xmlns:p14="http://schemas.microsoft.com/office/powerpoint/2010/main" val="2859936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F3AD12-0EA8-4E0E-A10E-117FFED7A7A9}"/>
              </a:ext>
            </a:extLst>
          </p:cNvPr>
          <p:cNvSpPr txBox="1"/>
          <p:nvPr/>
        </p:nvSpPr>
        <p:spPr>
          <a:xfrm>
            <a:off x="704850" y="741788"/>
            <a:ext cx="7867650" cy="4585871"/>
          </a:xfrm>
          <a:prstGeom prst="rect">
            <a:avLst/>
          </a:prstGeom>
          <a:noFill/>
        </p:spPr>
        <p:txBody>
          <a:bodyPr wrap="square">
            <a:spAutoFit/>
          </a:bodyPr>
          <a:lstStyle/>
          <a:p>
            <a:r>
              <a:rPr lang="en-GB" sz="2000" b="1" dirty="0">
                <a:solidFill>
                  <a:srgbClr val="FF9933"/>
                </a:solidFill>
                <a:latin typeface="Times New Roman" panose="02020603050405020304" pitchFamily="18" charset="0"/>
                <a:cs typeface="Times New Roman" panose="02020603050405020304" pitchFamily="18" charset="0"/>
              </a:rPr>
              <a:t>Reproductive Factors</a:t>
            </a:r>
            <a:br>
              <a:rPr lang="en-GB" sz="2000" dirty="0">
                <a:solidFill>
                  <a:srgbClr val="FF9933"/>
                </a:solidFill>
                <a:latin typeface="Times New Roman" panose="02020603050405020304" pitchFamily="18" charset="0"/>
                <a:cs typeface="Times New Roman" panose="02020603050405020304" pitchFamily="18" charset="0"/>
              </a:rPr>
            </a:br>
            <a:r>
              <a:rPr lang="en-GB" sz="2000" dirty="0">
                <a:solidFill>
                  <a:srgbClr val="FF9933"/>
                </a:solidFill>
                <a:latin typeface="Times New Roman" panose="02020603050405020304" pitchFamily="18" charset="0"/>
                <a:cs typeface="Times New Roman" panose="02020603050405020304" pitchFamily="18" charset="0"/>
              </a:rPr>
              <a:t> </a:t>
            </a:r>
          </a:p>
          <a:p>
            <a:r>
              <a:rPr lang="en-GB" sz="2000" dirty="0">
                <a:solidFill>
                  <a:schemeClr val="bg1"/>
                </a:solidFill>
                <a:effectLst/>
                <a:latin typeface="Times New Roman" panose="02020603050405020304" pitchFamily="18" charset="0"/>
                <a:cs typeface="Times New Roman" panose="02020603050405020304" pitchFamily="18" charset="0"/>
              </a:rPr>
              <a:t>Risk was further increased with</a:t>
            </a:r>
            <a:r>
              <a:rPr lang="en-GB" sz="2000" dirty="0">
                <a:solidFill>
                  <a:schemeClr val="bg1"/>
                </a:solidFill>
                <a:latin typeface="Times New Roman" panose="02020603050405020304" pitchFamily="18" charset="0"/>
                <a:cs typeface="Times New Roman" panose="02020603050405020304" pitchFamily="18" charset="0"/>
              </a:rPr>
              <a:t> </a:t>
            </a:r>
            <a:r>
              <a:rPr lang="en-GB" sz="2000" dirty="0">
                <a:solidFill>
                  <a:schemeClr val="bg1"/>
                </a:solidFill>
                <a:effectLst/>
                <a:latin typeface="Times New Roman" panose="02020603050405020304" pitchFamily="18" charset="0"/>
                <a:cs typeface="Times New Roman" panose="02020603050405020304" pitchFamily="18" charset="0"/>
              </a:rPr>
              <a:t>the combination of nulliparity and early menarche </a:t>
            </a:r>
            <a:br>
              <a:rPr lang="en-GB" sz="2000" dirty="0">
                <a:solidFill>
                  <a:schemeClr val="bg1"/>
                </a:solidFill>
                <a:effectLst/>
                <a:latin typeface="Times New Roman" panose="02020603050405020304" pitchFamily="18" charset="0"/>
                <a:cs typeface="Times New Roman" panose="02020603050405020304" pitchFamily="18" charset="0"/>
              </a:rPr>
            </a:br>
            <a:br>
              <a:rPr lang="en-GB" sz="2000" dirty="0">
                <a:solidFill>
                  <a:schemeClr val="bg1"/>
                </a:solidFill>
                <a:effectLst/>
                <a:latin typeface="Times New Roman" panose="02020603050405020304" pitchFamily="18" charset="0"/>
                <a:cs typeface="Times New Roman" panose="02020603050405020304" pitchFamily="18" charset="0"/>
              </a:rPr>
            </a:br>
            <a:r>
              <a:rPr lang="en-GB" sz="2000" dirty="0">
                <a:solidFill>
                  <a:schemeClr val="bg1"/>
                </a:solidFill>
                <a:latin typeface="Times New Roman" panose="02020603050405020304" pitchFamily="18" charset="0"/>
                <a:cs typeface="Times New Roman" panose="02020603050405020304" pitchFamily="18" charset="0"/>
              </a:rPr>
              <a:t>Data are conflicting regarding a possible association between POI or early menopause and earlier age at menarche.</a:t>
            </a:r>
            <a:br>
              <a:rPr lang="en-GB" sz="2000" dirty="0">
                <a:solidFill>
                  <a:schemeClr val="bg1"/>
                </a:solidFill>
                <a:latin typeface="Times New Roman" panose="02020603050405020304" pitchFamily="18" charset="0"/>
                <a:cs typeface="Times New Roman" panose="02020603050405020304" pitchFamily="18" charset="0"/>
              </a:rPr>
            </a:br>
            <a:br>
              <a:rPr lang="en-GB" sz="2000" dirty="0">
                <a:solidFill>
                  <a:schemeClr val="bg1"/>
                </a:solidFill>
                <a:effectLst/>
                <a:latin typeface="Times New Roman" panose="02020603050405020304" pitchFamily="18" charset="0"/>
                <a:cs typeface="Times New Roman" panose="02020603050405020304" pitchFamily="18" charset="0"/>
              </a:rPr>
            </a:br>
            <a:r>
              <a:rPr lang="en-GB" sz="2000" dirty="0">
                <a:solidFill>
                  <a:schemeClr val="bg1"/>
                </a:solidFill>
                <a:effectLst/>
                <a:latin typeface="Times New Roman" panose="02020603050405020304" pitchFamily="18" charset="0"/>
                <a:cs typeface="Times New Roman" panose="02020603050405020304" pitchFamily="18" charset="0"/>
              </a:rPr>
              <a:t>A </a:t>
            </a:r>
            <a:r>
              <a:rPr lang="en-GB" sz="2000" dirty="0">
                <a:solidFill>
                  <a:schemeClr val="bg1"/>
                </a:solidFill>
                <a:latin typeface="Times New Roman" panose="02020603050405020304" pitchFamily="18" charset="0"/>
                <a:cs typeface="Times New Roman" panose="02020603050405020304" pitchFamily="18" charset="0"/>
              </a:rPr>
              <a:t>meta-analysis including 17 observational studies, reported that previous/ever use of the combined oral contraceptive pill (COC) was associated with later age at natural menopause </a:t>
            </a:r>
            <a:br>
              <a:rPr lang="en-GB" sz="2000" dirty="0">
                <a:solidFill>
                  <a:schemeClr val="bg1"/>
                </a:solidFill>
                <a:latin typeface="Times New Roman" panose="02020603050405020304" pitchFamily="18" charset="0"/>
                <a:cs typeface="Times New Roman" panose="02020603050405020304" pitchFamily="18" charset="0"/>
              </a:rPr>
            </a:br>
            <a:br>
              <a:rPr lang="en-GB" sz="3200" dirty="0">
                <a:solidFill>
                  <a:schemeClr val="bg1"/>
                </a:solidFill>
                <a:latin typeface="Times New Roman" panose="02020603050405020304" pitchFamily="18" charset="0"/>
                <a:cs typeface="Times New Roman" panose="02020603050405020304" pitchFamily="18" charset="0"/>
              </a:rPr>
            </a:br>
            <a:r>
              <a:rPr lang="en-GB" sz="2000" dirty="0">
                <a:solidFill>
                  <a:schemeClr val="bg1"/>
                </a:solidFill>
                <a:effectLst/>
                <a:latin typeface="Times New Roman" panose="02020603050405020304" pitchFamily="18" charset="0"/>
                <a:cs typeface="Times New Roman" panose="02020603050405020304" pitchFamily="18" charset="0"/>
              </a:rPr>
              <a:t>a case-control study of 553 women with POI and 400 controls reported an increased risk of POI associated with a history of pelvic surgery </a:t>
            </a:r>
            <a:endParaRPr lang="en-US" sz="2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5486D0E-B20B-4F8C-ABFB-75627B02BCF4}"/>
              </a:ext>
            </a:extLst>
          </p:cNvPr>
          <p:cNvSpPr txBox="1"/>
          <p:nvPr/>
        </p:nvSpPr>
        <p:spPr>
          <a:xfrm>
            <a:off x="649475" y="5934343"/>
            <a:ext cx="6544491" cy="461665"/>
          </a:xfrm>
          <a:prstGeom prst="rect">
            <a:avLst/>
          </a:prstGeom>
          <a:noFill/>
        </p:spPr>
        <p:txBody>
          <a:bodyPr wrap="square">
            <a:spAutoFit/>
          </a:bodyPr>
          <a:lstStyle/>
          <a:p>
            <a:r>
              <a:rPr lang="it-IT" sz="1200" b="0" i="0" u="none" strike="noStrike" baseline="0" dirty="0">
                <a:solidFill>
                  <a:schemeClr val="bg1"/>
                </a:solidFill>
              </a:rPr>
              <a:t>Roman Lay et al., 2020 / Prince et al., 2022 / Mishra et al., 2017 / van Noord et al., 1997, Otero et al., 2010, Wang et al., 2015, Whitcomb et al., 2018a</a:t>
            </a:r>
            <a:endParaRPr lang="en-US" sz="1200" dirty="0">
              <a:solidFill>
                <a:schemeClr val="bg1"/>
              </a:solidFill>
            </a:endParaRPr>
          </a:p>
        </p:txBody>
      </p:sp>
      <p:cxnSp>
        <p:nvCxnSpPr>
          <p:cNvPr id="4" name="Straight Connector 3">
            <a:extLst>
              <a:ext uri="{FF2B5EF4-FFF2-40B4-BE49-F238E27FC236}">
                <a16:creationId xmlns:a16="http://schemas.microsoft.com/office/drawing/2014/main" id="{99E1FC12-3D08-4C5B-B6C3-91FAF13DE742}"/>
              </a:ext>
            </a:extLst>
          </p:cNvPr>
          <p:cNvCxnSpPr>
            <a:cxnSpLocks/>
          </p:cNvCxnSpPr>
          <p:nvPr/>
        </p:nvCxnSpPr>
        <p:spPr>
          <a:xfrm>
            <a:off x="740916" y="5921280"/>
            <a:ext cx="6949441"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B858C8C5-17E8-4A8C-B077-CE13D026B9E4}"/>
              </a:ext>
            </a:extLst>
          </p:cNvPr>
          <p:cNvSpPr>
            <a:spLocks noGrp="1"/>
          </p:cNvSpPr>
          <p:nvPr>
            <p:ph type="sldNum" sz="quarter" idx="12"/>
          </p:nvPr>
        </p:nvSpPr>
        <p:spPr/>
        <p:txBody>
          <a:bodyPr/>
          <a:lstStyle/>
          <a:p>
            <a:fld id="{E85C1AD3-265B-6849-A584-27DB55E4C663}" type="slidenum">
              <a:rPr lang="en-US" smtClean="0"/>
              <a:t>9</a:t>
            </a:fld>
            <a:endParaRPr lang="en-US"/>
          </a:p>
        </p:txBody>
      </p:sp>
    </p:spTree>
    <p:extLst>
      <p:ext uri="{BB962C8B-B14F-4D97-AF65-F5344CB8AC3E}">
        <p14:creationId xmlns:p14="http://schemas.microsoft.com/office/powerpoint/2010/main" val="38712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50335</TotalTime>
  <Words>3226</Words>
  <Application>Microsoft Macintosh PowerPoint</Application>
  <PresentationFormat>On-screen Show (4:3)</PresentationFormat>
  <Paragraphs>280</Paragraphs>
  <Slides>63</Slides>
  <Notes>18</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63</vt:i4>
      </vt:variant>
    </vt:vector>
  </HeadingPairs>
  <TitlesOfParts>
    <vt:vector size="70" baseType="lpstr">
      <vt:lpstr>Helvetica</vt:lpstr>
      <vt:lpstr>Aptos</vt:lpstr>
      <vt:lpstr>Calibri</vt:lpstr>
      <vt:lpstr>Times New Roman</vt:lpstr>
      <vt:lpstr>Arial</vt:lpstr>
      <vt:lpstr>Office Theme</vt:lpstr>
      <vt:lpstr>Custom Design</vt:lpstr>
      <vt:lpstr>PowerPoint Presentation</vt:lpstr>
      <vt:lpstr>PowerPoint Presentation</vt:lpstr>
      <vt:lpstr>PowerPoint Presentation</vt:lpstr>
      <vt:lpstr>PowerPoint Presentation</vt:lpstr>
      <vt:lpstr>Distribution of Age at Menopause and Prevalence of Non-iatrogenic POI (Based on GOLEZAR ETAL.2019)</vt:lpstr>
      <vt:lpstr>PowerPoint Presentation</vt:lpstr>
      <vt:lpstr>PowerPoint Presentation</vt:lpstr>
      <vt:lpstr> Early life factors </vt:lpstr>
      <vt:lpstr>PowerPoint Presentation</vt:lpstr>
      <vt:lpstr>PowerPoint Presentation</vt:lpstr>
      <vt:lpstr>Smoking  Multiple studies have linked smoking to an earlier age of natural menopause   Alcohol  Consumption seems to be inversely associated with age at natural menopause. Data from alarge prospective study suggest a weak association of moderate alcohol intake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premature ovarian insufficiency (POI)</dc:title>
  <dc:creator>azadian</dc:creator>
  <cp:lastModifiedBy>azadian</cp:lastModifiedBy>
  <cp:revision>80</cp:revision>
  <dcterms:created xsi:type="dcterms:W3CDTF">2026-06-11T04:22:14Z</dcterms:created>
  <dcterms:modified xsi:type="dcterms:W3CDTF">2026-07-27T05:02:08Z</dcterms:modified>
</cp:coreProperties>
</file>